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444" r:id="rId3"/>
    <p:sldId id="408" r:id="rId4"/>
    <p:sldId id="411" r:id="rId5"/>
    <p:sldId id="445" r:id="rId6"/>
    <p:sldId id="440" r:id="rId7"/>
    <p:sldId id="429" r:id="rId8"/>
    <p:sldId id="412" r:id="rId9"/>
    <p:sldId id="392" r:id="rId10"/>
    <p:sldId id="437" r:id="rId11"/>
    <p:sldId id="441" r:id="rId12"/>
    <p:sldId id="420" r:id="rId13"/>
    <p:sldId id="388" r:id="rId14"/>
    <p:sldId id="431" r:id="rId15"/>
    <p:sldId id="390" r:id="rId16"/>
    <p:sldId id="404" r:id="rId17"/>
    <p:sldId id="433" r:id="rId18"/>
    <p:sldId id="424" r:id="rId19"/>
    <p:sldId id="425" r:id="rId20"/>
    <p:sldId id="436" r:id="rId21"/>
    <p:sldId id="426" r:id="rId22"/>
    <p:sldId id="447" r:id="rId23"/>
    <p:sldId id="446" r:id="rId24"/>
    <p:sldId id="427" r:id="rId25"/>
  </p:sldIdLst>
  <p:sldSz cx="9144000" cy="6858000" type="screen4x3"/>
  <p:notesSz cx="6742113" cy="98758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108" d="100"/>
          <a:sy n="108" d="100"/>
        </p:scale>
        <p:origin x="1758" y="114"/>
      </p:cViewPr>
      <p:guideLst/>
    </p:cSldViewPr>
  </p:slideViewPr>
  <p:notesTextViewPr>
    <p:cViewPr>
      <p:scale>
        <a:sx n="1" d="1"/>
        <a:sy n="1" d="1"/>
      </p:scale>
      <p:origin x="0" y="0"/>
    </p:cViewPr>
  </p:notesTextViewPr>
  <p:notesViewPr>
    <p:cSldViewPr snapToGrid="0">
      <p:cViewPr varScale="1">
        <p:scale>
          <a:sx n="80" d="100"/>
          <a:sy n="80" d="100"/>
        </p:scale>
        <p:origin x="403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HBH-2\Documents\Documents\Virksomhetsplan\&#229;rshjul%20siste.doc!_1636183908"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58" b="1" i="0" u="none" strike="noStrike" kern="1200" spc="0" baseline="0">
                <a:solidFill>
                  <a:schemeClr val="tx1">
                    <a:lumMod val="65000"/>
                    <a:lumOff val="35000"/>
                  </a:schemeClr>
                </a:solidFill>
                <a:latin typeface="+mn-lt"/>
                <a:ea typeface="+mn-ea"/>
                <a:cs typeface="+mn-cs"/>
              </a:defRPr>
            </a:pPr>
            <a:r>
              <a:rPr lang="en-US" sz="1600" b="1" dirty="0">
                <a:latin typeface="Comic Sans MS" panose="030F0702030302020204" pitchFamily="66" charset="0"/>
              </a:rPr>
              <a:t>ÅRSHJUL</a:t>
            </a:r>
            <a:r>
              <a:rPr lang="en-US" sz="1600" b="1" baseline="0" dirty="0">
                <a:latin typeface="Comic Sans MS" panose="030F0702030302020204" pitchFamily="66" charset="0"/>
              </a:rPr>
              <a:t> HOLTET BARNEHAGE</a:t>
            </a:r>
            <a:endParaRPr lang="en-US" sz="1600" b="1" dirty="0">
              <a:latin typeface="Comic Sans MS" panose="030F0702030302020204" pitchFamily="66" charset="0"/>
            </a:endParaRPr>
          </a:p>
        </c:rich>
      </c:tx>
      <c:layout>
        <c:manualLayout>
          <c:xMode val="edge"/>
          <c:yMode val="edge"/>
          <c:x val="0.3304521466267295"/>
          <c:y val="1.7625027539105529E-2"/>
        </c:manualLayout>
      </c:layout>
      <c:overlay val="0"/>
      <c:spPr>
        <a:noFill/>
        <a:ln w="25400">
          <a:noFill/>
        </a:ln>
      </c:spPr>
    </c:title>
    <c:autoTitleDeleted val="0"/>
    <c:plotArea>
      <c:layout>
        <c:manualLayout>
          <c:layoutTarget val="inner"/>
          <c:xMode val="edge"/>
          <c:yMode val="edge"/>
          <c:x val="0.2728715393245934"/>
          <c:y val="0.11413228832185798"/>
          <c:w val="0.50182804912882029"/>
          <c:h val="0.7665357766143106"/>
        </c:manualLayout>
      </c:layout>
      <c:pieChart>
        <c:varyColors val="1"/>
        <c:ser>
          <c:idx val="0"/>
          <c:order val="0"/>
          <c:tx>
            <c:strRef>
              <c:f>'[Diagram i årshjul siste.doc]Ark1'!$B$1</c:f>
              <c:strCache>
                <c:ptCount val="1"/>
                <c:pt idx="0">
                  <c:v>Salg</c:v>
                </c:pt>
              </c:strCache>
            </c:strRef>
          </c:tx>
          <c:explosion val="1"/>
          <c:dPt>
            <c:idx val="0"/>
            <c:bubble3D val="0"/>
            <c:spPr>
              <a:solidFill>
                <a:schemeClr val="accent1"/>
              </a:solidFill>
              <a:ln w="19004">
                <a:solidFill>
                  <a:schemeClr val="lt1"/>
                </a:solidFill>
              </a:ln>
              <a:effectLst/>
            </c:spPr>
            <c:extLst>
              <c:ext xmlns:c16="http://schemas.microsoft.com/office/drawing/2014/chart" uri="{C3380CC4-5D6E-409C-BE32-E72D297353CC}">
                <c16:uniqueId val="{00000001-0404-47AC-9D79-0708AC8519F5}"/>
              </c:ext>
            </c:extLst>
          </c:dPt>
          <c:dPt>
            <c:idx val="1"/>
            <c:bubble3D val="0"/>
            <c:spPr>
              <a:solidFill>
                <a:schemeClr val="accent2"/>
              </a:solidFill>
              <a:ln w="19004">
                <a:solidFill>
                  <a:schemeClr val="lt1"/>
                </a:solidFill>
              </a:ln>
              <a:effectLst/>
            </c:spPr>
            <c:extLst>
              <c:ext xmlns:c16="http://schemas.microsoft.com/office/drawing/2014/chart" uri="{C3380CC4-5D6E-409C-BE32-E72D297353CC}">
                <c16:uniqueId val="{00000003-0404-47AC-9D79-0708AC8519F5}"/>
              </c:ext>
            </c:extLst>
          </c:dPt>
          <c:dPt>
            <c:idx val="2"/>
            <c:bubble3D val="0"/>
            <c:spPr>
              <a:solidFill>
                <a:schemeClr val="accent3"/>
              </a:solidFill>
              <a:ln w="19004">
                <a:solidFill>
                  <a:schemeClr val="lt1"/>
                </a:solidFill>
              </a:ln>
              <a:effectLst/>
            </c:spPr>
            <c:extLst>
              <c:ext xmlns:c16="http://schemas.microsoft.com/office/drawing/2014/chart" uri="{C3380CC4-5D6E-409C-BE32-E72D297353CC}">
                <c16:uniqueId val="{00000005-0404-47AC-9D79-0708AC8519F5}"/>
              </c:ext>
            </c:extLst>
          </c:dPt>
          <c:dPt>
            <c:idx val="3"/>
            <c:bubble3D val="0"/>
            <c:spPr>
              <a:solidFill>
                <a:schemeClr val="accent4"/>
              </a:solidFill>
              <a:ln w="19004">
                <a:solidFill>
                  <a:schemeClr val="lt1"/>
                </a:solidFill>
              </a:ln>
              <a:effectLst/>
            </c:spPr>
            <c:extLst>
              <c:ext xmlns:c16="http://schemas.microsoft.com/office/drawing/2014/chart" uri="{C3380CC4-5D6E-409C-BE32-E72D297353CC}">
                <c16:uniqueId val="{00000007-0404-47AC-9D79-0708AC8519F5}"/>
              </c:ext>
            </c:extLst>
          </c:dPt>
          <c:dPt>
            <c:idx val="4"/>
            <c:bubble3D val="0"/>
            <c:spPr>
              <a:solidFill>
                <a:schemeClr val="accent5"/>
              </a:solidFill>
              <a:ln w="19004">
                <a:solidFill>
                  <a:schemeClr val="lt1"/>
                </a:solidFill>
              </a:ln>
              <a:effectLst/>
            </c:spPr>
            <c:extLst>
              <c:ext xmlns:c16="http://schemas.microsoft.com/office/drawing/2014/chart" uri="{C3380CC4-5D6E-409C-BE32-E72D297353CC}">
                <c16:uniqueId val="{00000009-0404-47AC-9D79-0708AC8519F5}"/>
              </c:ext>
            </c:extLst>
          </c:dPt>
          <c:dPt>
            <c:idx val="5"/>
            <c:bubble3D val="0"/>
            <c:spPr>
              <a:solidFill>
                <a:schemeClr val="accent6"/>
              </a:solidFill>
              <a:ln w="19004">
                <a:solidFill>
                  <a:schemeClr val="lt1"/>
                </a:solidFill>
              </a:ln>
              <a:effectLst/>
            </c:spPr>
            <c:extLst>
              <c:ext xmlns:c16="http://schemas.microsoft.com/office/drawing/2014/chart" uri="{C3380CC4-5D6E-409C-BE32-E72D297353CC}">
                <c16:uniqueId val="{0000000B-0404-47AC-9D79-0708AC8519F5}"/>
              </c:ext>
            </c:extLst>
          </c:dPt>
          <c:dPt>
            <c:idx val="6"/>
            <c:bubble3D val="0"/>
            <c:spPr>
              <a:solidFill>
                <a:schemeClr val="accent1">
                  <a:lumMod val="60000"/>
                </a:schemeClr>
              </a:solidFill>
              <a:ln w="19004">
                <a:solidFill>
                  <a:schemeClr val="lt1"/>
                </a:solidFill>
              </a:ln>
              <a:effectLst/>
            </c:spPr>
            <c:extLst>
              <c:ext xmlns:c16="http://schemas.microsoft.com/office/drawing/2014/chart" uri="{C3380CC4-5D6E-409C-BE32-E72D297353CC}">
                <c16:uniqueId val="{0000000D-0404-47AC-9D79-0708AC8519F5}"/>
              </c:ext>
            </c:extLst>
          </c:dPt>
          <c:dPt>
            <c:idx val="7"/>
            <c:bubble3D val="0"/>
            <c:spPr>
              <a:solidFill>
                <a:schemeClr val="accent2">
                  <a:lumMod val="60000"/>
                </a:schemeClr>
              </a:solidFill>
              <a:ln w="19004">
                <a:solidFill>
                  <a:schemeClr val="lt1"/>
                </a:solidFill>
              </a:ln>
              <a:effectLst/>
            </c:spPr>
            <c:extLst>
              <c:ext xmlns:c16="http://schemas.microsoft.com/office/drawing/2014/chart" uri="{C3380CC4-5D6E-409C-BE32-E72D297353CC}">
                <c16:uniqueId val="{0000000F-0404-47AC-9D79-0708AC8519F5}"/>
              </c:ext>
            </c:extLst>
          </c:dPt>
          <c:dPt>
            <c:idx val="8"/>
            <c:bubble3D val="0"/>
            <c:spPr>
              <a:solidFill>
                <a:schemeClr val="accent3">
                  <a:lumMod val="60000"/>
                </a:schemeClr>
              </a:solidFill>
              <a:ln w="19004">
                <a:solidFill>
                  <a:schemeClr val="lt1"/>
                </a:solidFill>
              </a:ln>
              <a:effectLst/>
            </c:spPr>
            <c:extLst>
              <c:ext xmlns:c16="http://schemas.microsoft.com/office/drawing/2014/chart" uri="{C3380CC4-5D6E-409C-BE32-E72D297353CC}">
                <c16:uniqueId val="{00000011-0404-47AC-9D79-0708AC8519F5}"/>
              </c:ext>
            </c:extLst>
          </c:dPt>
          <c:dPt>
            <c:idx val="9"/>
            <c:bubble3D val="0"/>
            <c:spPr>
              <a:solidFill>
                <a:schemeClr val="accent4">
                  <a:lumMod val="60000"/>
                </a:schemeClr>
              </a:solidFill>
              <a:ln w="19004">
                <a:solidFill>
                  <a:schemeClr val="lt1"/>
                </a:solidFill>
              </a:ln>
              <a:effectLst/>
            </c:spPr>
            <c:extLst>
              <c:ext xmlns:c16="http://schemas.microsoft.com/office/drawing/2014/chart" uri="{C3380CC4-5D6E-409C-BE32-E72D297353CC}">
                <c16:uniqueId val="{00000013-0404-47AC-9D79-0708AC8519F5}"/>
              </c:ext>
            </c:extLst>
          </c:dPt>
          <c:dPt>
            <c:idx val="10"/>
            <c:bubble3D val="0"/>
            <c:spPr>
              <a:solidFill>
                <a:schemeClr val="accent5">
                  <a:lumMod val="60000"/>
                </a:schemeClr>
              </a:solidFill>
              <a:ln w="19004">
                <a:solidFill>
                  <a:schemeClr val="lt1"/>
                </a:solidFill>
              </a:ln>
              <a:effectLst/>
            </c:spPr>
            <c:extLst>
              <c:ext xmlns:c16="http://schemas.microsoft.com/office/drawing/2014/chart" uri="{C3380CC4-5D6E-409C-BE32-E72D297353CC}">
                <c16:uniqueId val="{00000015-0404-47AC-9D79-0708AC8519F5}"/>
              </c:ext>
            </c:extLst>
          </c:dPt>
          <c:dPt>
            <c:idx val="11"/>
            <c:bubble3D val="0"/>
            <c:spPr>
              <a:solidFill>
                <a:schemeClr val="accent6">
                  <a:lumMod val="60000"/>
                </a:schemeClr>
              </a:solidFill>
              <a:ln w="19004">
                <a:solidFill>
                  <a:schemeClr val="lt1"/>
                </a:solidFill>
              </a:ln>
              <a:effectLst/>
            </c:spPr>
            <c:extLst>
              <c:ext xmlns:c16="http://schemas.microsoft.com/office/drawing/2014/chart" uri="{C3380CC4-5D6E-409C-BE32-E72D297353CC}">
                <c16:uniqueId val="{00000017-0404-47AC-9D79-0708AC8519F5}"/>
              </c:ext>
            </c:extLst>
          </c:dPt>
          <c:dLbls>
            <c:dLbl>
              <c:idx val="0"/>
              <c:tx>
                <c:rich>
                  <a:bodyPr/>
                  <a:lstStyle/>
                  <a:p>
                    <a:r>
                      <a:rPr lang="en-US" b="1"/>
                      <a:t>Januar</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404-47AC-9D79-0708AC8519F5}"/>
                </c:ext>
              </c:extLst>
            </c:dLbl>
            <c:dLbl>
              <c:idx val="1"/>
              <c:tx>
                <c:rich>
                  <a:bodyPr/>
                  <a:lstStyle/>
                  <a:p>
                    <a:r>
                      <a:rPr lang="en-US" b="1"/>
                      <a:t>Februar</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404-47AC-9D79-0708AC8519F5}"/>
                </c:ext>
              </c:extLst>
            </c:dLbl>
            <c:dLbl>
              <c:idx val="2"/>
              <c:layout>
                <c:manualLayout>
                  <c:x val="-6.5295644685039372E-2"/>
                  <c:y val="1.8467457033251904E-2"/>
                </c:manualLayout>
              </c:layout>
              <c:tx>
                <c:rich>
                  <a:bodyPr/>
                  <a:lstStyle/>
                  <a:p>
                    <a:r>
                      <a:rPr lang="en-US" b="1" dirty="0"/>
                      <a:t>Mars</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404-47AC-9D79-0708AC8519F5}"/>
                </c:ext>
              </c:extLst>
            </c:dLbl>
            <c:dLbl>
              <c:idx val="3"/>
              <c:tx>
                <c:rich>
                  <a:bodyPr/>
                  <a:lstStyle/>
                  <a:p>
                    <a:r>
                      <a:rPr lang="en-US" b="1" dirty="0"/>
                      <a:t>April</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404-47AC-9D79-0708AC8519F5}"/>
                </c:ext>
              </c:extLst>
            </c:dLbl>
            <c:dLbl>
              <c:idx val="4"/>
              <c:tx>
                <c:rich>
                  <a:bodyPr/>
                  <a:lstStyle/>
                  <a:p>
                    <a:r>
                      <a:rPr lang="en-US" b="1" dirty="0"/>
                      <a:t>Mai</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04-47AC-9D79-0708AC8519F5}"/>
                </c:ext>
              </c:extLst>
            </c:dLbl>
            <c:dLbl>
              <c:idx val="5"/>
              <c:tx>
                <c:rich>
                  <a:bodyPr/>
                  <a:lstStyle/>
                  <a:p>
                    <a:r>
                      <a:rPr lang="en-US" b="1"/>
                      <a:t>Juni</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404-47AC-9D79-0708AC8519F5}"/>
                </c:ext>
              </c:extLst>
            </c:dLbl>
            <c:dLbl>
              <c:idx val="6"/>
              <c:tx>
                <c:rich>
                  <a:bodyPr rot="0" spcFirstLastPara="1" vertOverflow="ellipsis" vert="horz" wrap="square" anchor="ctr" anchorCtr="1"/>
                  <a:lstStyle/>
                  <a:p>
                    <a:pPr>
                      <a:defRPr sz="1194" b="1" i="0" u="none" strike="noStrike" kern="1200" baseline="0">
                        <a:solidFill>
                          <a:schemeClr val="tx1">
                            <a:lumMod val="75000"/>
                            <a:lumOff val="25000"/>
                          </a:schemeClr>
                        </a:solidFill>
                        <a:latin typeface="+mn-lt"/>
                        <a:ea typeface="+mn-ea"/>
                        <a:cs typeface="+mn-cs"/>
                      </a:defRPr>
                    </a:pPr>
                    <a:r>
                      <a:rPr lang="en-US" b="1"/>
                      <a:t>Juli</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404-47AC-9D79-0708AC8519F5}"/>
                </c:ext>
              </c:extLst>
            </c:dLbl>
            <c:dLbl>
              <c:idx val="7"/>
              <c:tx>
                <c:rich>
                  <a:bodyPr rot="0" spcFirstLastPara="1" vertOverflow="ellipsis" vert="horz" wrap="square" anchor="ctr" anchorCtr="1"/>
                  <a:lstStyle/>
                  <a:p>
                    <a:pPr>
                      <a:defRPr sz="1194" b="1" i="0" u="none" strike="noStrike" kern="1200" baseline="0">
                        <a:solidFill>
                          <a:schemeClr val="tx1">
                            <a:lumMod val="75000"/>
                            <a:lumOff val="25000"/>
                          </a:schemeClr>
                        </a:solidFill>
                        <a:latin typeface="+mn-lt"/>
                        <a:ea typeface="+mn-ea"/>
                        <a:cs typeface="+mn-cs"/>
                      </a:defRPr>
                    </a:pPr>
                    <a:r>
                      <a:rPr lang="en-US" b="1" dirty="0"/>
                      <a:t>August</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404-47AC-9D79-0708AC8519F5}"/>
                </c:ext>
              </c:extLst>
            </c:dLbl>
            <c:dLbl>
              <c:idx val="8"/>
              <c:tx>
                <c:rich>
                  <a:bodyPr rot="0" spcFirstLastPara="1" vertOverflow="ellipsis" vert="horz" wrap="square" anchor="ctr" anchorCtr="1"/>
                  <a:lstStyle/>
                  <a:p>
                    <a:pPr>
                      <a:defRPr sz="1194" b="1" i="0" u="none" strike="noStrike" kern="1200" baseline="0">
                        <a:solidFill>
                          <a:schemeClr val="tx1">
                            <a:lumMod val="75000"/>
                            <a:lumOff val="25000"/>
                          </a:schemeClr>
                        </a:solidFill>
                        <a:latin typeface="+mn-lt"/>
                        <a:ea typeface="+mn-ea"/>
                        <a:cs typeface="+mn-cs"/>
                      </a:defRPr>
                    </a:pPr>
                    <a:r>
                      <a:rPr lang="en-US" b="1"/>
                      <a:t>September</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0404-47AC-9D79-0708AC8519F5}"/>
                </c:ext>
              </c:extLst>
            </c:dLbl>
            <c:dLbl>
              <c:idx val="9"/>
              <c:tx>
                <c:rich>
                  <a:bodyPr rot="0" spcFirstLastPara="1" vertOverflow="ellipsis" vert="horz" wrap="square" anchor="ctr" anchorCtr="1"/>
                  <a:lstStyle/>
                  <a:p>
                    <a:pPr>
                      <a:defRPr sz="1194" b="1" i="0" u="none" strike="noStrike" kern="1200" baseline="0">
                        <a:solidFill>
                          <a:schemeClr val="tx1">
                            <a:lumMod val="75000"/>
                            <a:lumOff val="25000"/>
                          </a:schemeClr>
                        </a:solidFill>
                        <a:latin typeface="+mn-lt"/>
                        <a:ea typeface="+mn-ea"/>
                        <a:cs typeface="+mn-cs"/>
                      </a:defRPr>
                    </a:pPr>
                    <a:r>
                      <a:rPr lang="en-US" b="1"/>
                      <a:t>Oktober</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0404-47AC-9D79-0708AC8519F5}"/>
                </c:ext>
              </c:extLst>
            </c:dLbl>
            <c:dLbl>
              <c:idx val="10"/>
              <c:tx>
                <c:rich>
                  <a:bodyPr rot="0" spcFirstLastPara="1" vertOverflow="ellipsis" vert="horz" wrap="square" anchor="ctr" anchorCtr="1"/>
                  <a:lstStyle/>
                  <a:p>
                    <a:pPr>
                      <a:defRPr sz="1194" b="1" i="0" u="none" strike="noStrike" kern="1200" baseline="0">
                        <a:solidFill>
                          <a:schemeClr val="tx1">
                            <a:lumMod val="75000"/>
                            <a:lumOff val="25000"/>
                          </a:schemeClr>
                        </a:solidFill>
                        <a:latin typeface="+mn-lt"/>
                        <a:ea typeface="+mn-ea"/>
                        <a:cs typeface="+mn-cs"/>
                      </a:defRPr>
                    </a:pPr>
                    <a:r>
                      <a:rPr lang="en-US" b="1" dirty="0"/>
                      <a:t>November</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0404-47AC-9D79-0708AC8519F5}"/>
                </c:ext>
              </c:extLst>
            </c:dLbl>
            <c:dLbl>
              <c:idx val="11"/>
              <c:tx>
                <c:rich>
                  <a:bodyPr rot="0" spcFirstLastPara="1" vertOverflow="ellipsis" vert="horz" wrap="square" anchor="ctr" anchorCtr="1"/>
                  <a:lstStyle/>
                  <a:p>
                    <a:pPr>
                      <a:defRPr sz="1194" b="1" i="0" u="none" strike="noStrike" kern="1200" baseline="0">
                        <a:solidFill>
                          <a:schemeClr val="tx1">
                            <a:lumMod val="75000"/>
                            <a:lumOff val="25000"/>
                          </a:schemeClr>
                        </a:solidFill>
                        <a:latin typeface="+mn-lt"/>
                        <a:ea typeface="+mn-ea"/>
                        <a:cs typeface="+mn-cs"/>
                      </a:defRPr>
                    </a:pPr>
                    <a:r>
                      <a:rPr lang="en-US" b="1"/>
                      <a:t>Desember</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0404-47AC-9D79-0708AC8519F5}"/>
                </c:ext>
              </c:extLst>
            </c:dLbl>
            <c:spPr>
              <a:noFill/>
              <a:ln w="25400">
                <a:noFill/>
              </a:ln>
            </c:spPr>
            <c:txPr>
              <a:bodyPr rot="0" spcFirstLastPara="1" vertOverflow="ellipsis" vert="horz" wrap="square" lIns="38100" tIns="19050" rIns="38100" bIns="19050" anchor="ctr" anchorCtr="1">
                <a:spAutoFit/>
              </a:bodyPr>
              <a:lstStyle/>
              <a:p>
                <a:pPr>
                  <a:defRPr sz="1194"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02"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'[Diagram i årshjul siste.doc]Ark1'!$A$2:$A$13</c:f>
              <c:numCache>
                <c:formatCode>General</c:formatCode>
                <c:ptCount val="12"/>
                <c:pt idx="0">
                  <c:v>0</c:v>
                </c:pt>
                <c:pt idx="1">
                  <c:v>0</c:v>
                </c:pt>
                <c:pt idx="2">
                  <c:v>0</c:v>
                </c:pt>
                <c:pt idx="3">
                  <c:v>0</c:v>
                </c:pt>
                <c:pt idx="4">
                  <c:v>0</c:v>
                </c:pt>
                <c:pt idx="5" formatCode="#\ ?/?">
                  <c:v>0</c:v>
                </c:pt>
                <c:pt idx="6">
                  <c:v>0</c:v>
                </c:pt>
                <c:pt idx="7">
                  <c:v>0</c:v>
                </c:pt>
                <c:pt idx="8">
                  <c:v>0</c:v>
                </c:pt>
                <c:pt idx="9">
                  <c:v>0</c:v>
                </c:pt>
                <c:pt idx="10">
                  <c:v>0</c:v>
                </c:pt>
                <c:pt idx="11">
                  <c:v>0</c:v>
                </c:pt>
              </c:numCache>
            </c:numRef>
          </c:cat>
          <c:val>
            <c:numRef>
              <c:f>'[Diagram i årshjul siste.doc]Ark1'!$B$2:$B$13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18-0404-47AC-9D79-0708AC8519F5}"/>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6350">
      <a:noFill/>
    </a:ln>
  </c:spPr>
  <c:txPr>
    <a:bodyPr/>
    <a:lstStyle/>
    <a:p>
      <a:pPr>
        <a:defRPr baseline="0"/>
      </a:pPr>
      <a:endParaRPr lang="nb-NO"/>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0.68946</cdr:x>
      <cdr:y>0.23408</cdr:y>
    </cdr:from>
    <cdr:to>
      <cdr:x>0.86938</cdr:x>
      <cdr:y>0.52219</cdr:y>
    </cdr:to>
    <cdr:sp macro="" textlink="">
      <cdr:nvSpPr>
        <cdr:cNvPr id="2" name="TekstSylinder 1"/>
        <cdr:cNvSpPr txBox="1"/>
      </cdr:nvSpPr>
      <cdr:spPr>
        <a:xfrm xmlns:a="http://schemas.openxmlformats.org/drawingml/2006/main">
          <a:off x="7522590" y="750915"/>
          <a:ext cx="1857080" cy="20393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0.80187</cdr:x>
      <cdr:y>0.31772</cdr:y>
    </cdr:from>
    <cdr:to>
      <cdr:x>0.89201</cdr:x>
      <cdr:y>0.44372</cdr:y>
    </cdr:to>
    <cdr:sp macro="" textlink="">
      <cdr:nvSpPr>
        <cdr:cNvPr id="3" name="TekstSylinder 2"/>
        <cdr:cNvSpPr txBox="1"/>
      </cdr:nvSpPr>
      <cdr:spPr>
        <a:xfrm xmlns:a="http://schemas.openxmlformats.org/drawingml/2006/main">
          <a:off x="8691514" y="130709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0.73549</cdr:x>
      <cdr:y>0.25507</cdr:y>
    </cdr:from>
    <cdr:to>
      <cdr:x>0.90483</cdr:x>
      <cdr:y>0.49184</cdr:y>
    </cdr:to>
    <cdr:sp macro="" textlink="">
      <cdr:nvSpPr>
        <cdr:cNvPr id="5" name="TekstSylinder 4"/>
        <cdr:cNvSpPr txBox="1"/>
      </cdr:nvSpPr>
      <cdr:spPr>
        <a:xfrm xmlns:a="http://schemas.openxmlformats.org/drawingml/2006/main">
          <a:off x="8012784" y="855184"/>
          <a:ext cx="1725105" cy="17151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0.77841</cdr:x>
      <cdr:y>0.45327</cdr:y>
    </cdr:from>
    <cdr:to>
      <cdr:x>0.98767</cdr:x>
      <cdr:y>0.56841</cdr:y>
    </cdr:to>
    <cdr:sp macro="" textlink="">
      <cdr:nvSpPr>
        <cdr:cNvPr id="6" name="TekstSylinder 5"/>
        <cdr:cNvSpPr txBox="1"/>
      </cdr:nvSpPr>
      <cdr:spPr>
        <a:xfrm xmlns:a="http://schemas.openxmlformats.org/drawingml/2006/main">
          <a:off x="6930934" y="2612888"/>
          <a:ext cx="1863250" cy="6637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dirty="0"/>
            <a:t>Påskeforberedelser</a:t>
          </a:r>
          <a:br>
            <a:rPr lang="nb-NO" dirty="0"/>
          </a:br>
          <a:r>
            <a:rPr lang="nb-NO" dirty="0"/>
            <a:t>Påskefrokost for</a:t>
          </a:r>
          <a:r>
            <a:rPr lang="nb-NO" baseline="0" dirty="0"/>
            <a:t> foreldre </a:t>
          </a:r>
          <a:br>
            <a:rPr lang="nb-NO" baseline="0" dirty="0"/>
          </a:br>
          <a:r>
            <a:rPr lang="nb-NO" baseline="0" dirty="0"/>
            <a:t>og søsken</a:t>
          </a:r>
          <a:endParaRPr lang="nb-NO" dirty="0"/>
        </a:p>
      </cdr:txBody>
    </cdr:sp>
  </cdr:relSizeAnchor>
  <cdr:relSizeAnchor xmlns:cdr="http://schemas.openxmlformats.org/drawingml/2006/chartDrawing">
    <cdr:from>
      <cdr:x>0.72943</cdr:x>
      <cdr:y>0.3036</cdr:y>
    </cdr:from>
    <cdr:to>
      <cdr:x>0.95359</cdr:x>
      <cdr:y>0.52228</cdr:y>
    </cdr:to>
    <cdr:sp macro="" textlink="">
      <cdr:nvSpPr>
        <cdr:cNvPr id="7" name="TekstSylinder 6"/>
        <cdr:cNvSpPr txBox="1"/>
      </cdr:nvSpPr>
      <cdr:spPr>
        <a:xfrm xmlns:a="http://schemas.openxmlformats.org/drawingml/2006/main">
          <a:off x="7283164" y="1912620"/>
          <a:ext cx="2180876" cy="14554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dirty="0"/>
        </a:p>
        <a:p xmlns:a="http://schemas.openxmlformats.org/drawingml/2006/main">
          <a:endParaRPr lang="nb-NO" dirty="0"/>
        </a:p>
        <a:p xmlns:a="http://schemas.openxmlformats.org/drawingml/2006/main">
          <a:endParaRPr lang="nb-NO" dirty="0"/>
        </a:p>
        <a:p xmlns:a="http://schemas.openxmlformats.org/drawingml/2006/main">
          <a:endParaRPr lang="nb-NO" sz="1100" dirty="0"/>
        </a:p>
        <a:p xmlns:a="http://schemas.openxmlformats.org/drawingml/2006/main">
          <a:endParaRPr lang="nb-NO" dirty="0"/>
        </a:p>
        <a:p xmlns:a="http://schemas.openxmlformats.org/drawingml/2006/main">
          <a:endParaRPr lang="nb-NO" sz="1100" dirty="0"/>
        </a:p>
        <a:p xmlns:a="http://schemas.openxmlformats.org/drawingml/2006/main">
          <a:endParaRPr lang="nb-NO" sz="1100" dirty="0"/>
        </a:p>
        <a:p xmlns:a="http://schemas.openxmlformats.org/drawingml/2006/main">
          <a:endParaRPr lang="nb-NO" sz="1100" b="1" dirty="0"/>
        </a:p>
        <a:p xmlns:a="http://schemas.openxmlformats.org/drawingml/2006/main">
          <a:endParaRPr lang="nb-NO" dirty="0"/>
        </a:p>
        <a:p xmlns:a="http://schemas.openxmlformats.org/drawingml/2006/main">
          <a:endParaRPr lang="nb-NO" dirty="0"/>
        </a:p>
        <a:p xmlns:a="http://schemas.openxmlformats.org/drawingml/2006/main">
          <a:endParaRPr lang="nb-NO" sz="1100" dirty="0"/>
        </a:p>
      </cdr:txBody>
    </cdr:sp>
  </cdr:relSizeAnchor>
  <cdr:relSizeAnchor xmlns:cdr="http://schemas.openxmlformats.org/drawingml/2006/chartDrawing">
    <cdr:from>
      <cdr:x>0.14791</cdr:x>
      <cdr:y>0.28746</cdr:y>
    </cdr:from>
    <cdr:to>
      <cdr:x>0.3189</cdr:x>
      <cdr:y>0.46754</cdr:y>
    </cdr:to>
    <cdr:sp macro="" textlink="">
      <cdr:nvSpPr>
        <cdr:cNvPr id="10" name="TekstSylinder 9"/>
        <cdr:cNvSpPr txBox="1"/>
      </cdr:nvSpPr>
      <cdr:spPr>
        <a:xfrm xmlns:a="http://schemas.openxmlformats.org/drawingml/2006/main">
          <a:off x="1659119" y="1090281"/>
          <a:ext cx="1951348" cy="13008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0.26376</cdr:x>
      <cdr:y>0.07062</cdr:y>
    </cdr:from>
    <cdr:to>
      <cdr:x>0.44009</cdr:x>
      <cdr:y>0.20919</cdr:y>
    </cdr:to>
    <cdr:sp macro="" textlink="">
      <cdr:nvSpPr>
        <cdr:cNvPr id="11" name="TekstSylinder 10"/>
        <cdr:cNvSpPr txBox="1"/>
      </cdr:nvSpPr>
      <cdr:spPr>
        <a:xfrm xmlns:a="http://schemas.openxmlformats.org/drawingml/2006/main">
          <a:off x="2348511" y="407091"/>
          <a:ext cx="1570074" cy="798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dirty="0"/>
            <a:t>Nissemarsj og nissefest</a:t>
          </a:r>
        </a:p>
        <a:p xmlns:a="http://schemas.openxmlformats.org/drawingml/2006/main">
          <a:r>
            <a:rPr lang="nb-NO" dirty="0"/>
            <a:t>Lucia</a:t>
          </a:r>
        </a:p>
        <a:p xmlns:a="http://schemas.openxmlformats.org/drawingml/2006/main">
          <a:endParaRPr lang="nb-NO" dirty="0"/>
        </a:p>
        <a:p xmlns:a="http://schemas.openxmlformats.org/drawingml/2006/main">
          <a:endParaRPr lang="nb-NO" dirty="0"/>
        </a:p>
        <a:p xmlns:a="http://schemas.openxmlformats.org/drawingml/2006/main">
          <a:endParaRPr lang="nb-NO" dirty="0"/>
        </a:p>
        <a:p xmlns:a="http://schemas.openxmlformats.org/drawingml/2006/main">
          <a:endParaRPr lang="nb-NO" dirty="0"/>
        </a:p>
        <a:p xmlns:a="http://schemas.openxmlformats.org/drawingml/2006/main">
          <a:endParaRPr lang="nb-NO" sz="1100" dirty="0"/>
        </a:p>
      </cdr:txBody>
    </cdr:sp>
  </cdr:relSizeAnchor>
  <cdr:relSizeAnchor xmlns:cdr="http://schemas.openxmlformats.org/drawingml/2006/chartDrawing">
    <cdr:from>
      <cdr:x>0.13954</cdr:x>
      <cdr:y>0.06933</cdr:y>
    </cdr:from>
    <cdr:to>
      <cdr:x>0.2394</cdr:x>
      <cdr:y>0.22091</cdr:y>
    </cdr:to>
    <cdr:sp macro="" textlink="">
      <cdr:nvSpPr>
        <cdr:cNvPr id="4" name="TekstSylinder 3"/>
        <cdr:cNvSpPr txBox="1"/>
      </cdr:nvSpPr>
      <cdr:spPr>
        <a:xfrm xmlns:a="http://schemas.openxmlformats.org/drawingml/2006/main">
          <a:off x="1280160" y="4038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0.04405</cdr:x>
      <cdr:y>0.02597</cdr:y>
    </cdr:from>
    <cdr:to>
      <cdr:x>0.17924</cdr:x>
      <cdr:y>0.2083</cdr:y>
    </cdr:to>
    <cdr:sp macro="" textlink="">
      <cdr:nvSpPr>
        <cdr:cNvPr id="9" name="TekstSylinder 8"/>
        <cdr:cNvSpPr txBox="1"/>
      </cdr:nvSpPr>
      <cdr:spPr>
        <a:xfrm xmlns:a="http://schemas.openxmlformats.org/drawingml/2006/main">
          <a:off x="403860" y="152400"/>
          <a:ext cx="1242060" cy="10896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0.60725</cdr:x>
      <cdr:y>0.07715</cdr:y>
    </cdr:from>
    <cdr:to>
      <cdr:x>0.7637</cdr:x>
      <cdr:y>0.16365</cdr:y>
    </cdr:to>
    <cdr:sp macro="" textlink="">
      <cdr:nvSpPr>
        <cdr:cNvPr id="12" name="TekstSylinder 11"/>
        <cdr:cNvSpPr txBox="1"/>
      </cdr:nvSpPr>
      <cdr:spPr>
        <a:xfrm xmlns:a="http://schemas.openxmlformats.org/drawingml/2006/main">
          <a:off x="5406935" y="444733"/>
          <a:ext cx="1393027" cy="498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Solfest</a:t>
          </a:r>
          <a:br>
            <a:rPr lang="nb-NO" sz="1100" dirty="0"/>
          </a:br>
          <a:r>
            <a:rPr lang="nb-NO" sz="1100" dirty="0"/>
            <a:t>Besteforeldrekaffe</a:t>
          </a:r>
        </a:p>
      </cdr:txBody>
    </cdr:sp>
  </cdr:relSizeAnchor>
  <cdr:relSizeAnchor xmlns:cdr="http://schemas.openxmlformats.org/drawingml/2006/chartDrawing">
    <cdr:from>
      <cdr:x>0.76285</cdr:x>
      <cdr:y>0.15104</cdr:y>
    </cdr:from>
    <cdr:to>
      <cdr:x>0.86392</cdr:x>
      <cdr:y>0.23604</cdr:y>
    </cdr:to>
    <cdr:sp macro="" textlink="">
      <cdr:nvSpPr>
        <cdr:cNvPr id="13" name="TekstSylinder 12"/>
        <cdr:cNvSpPr txBox="1"/>
      </cdr:nvSpPr>
      <cdr:spPr>
        <a:xfrm xmlns:a="http://schemas.openxmlformats.org/drawingml/2006/main">
          <a:off x="7078980" y="891540"/>
          <a:ext cx="937260" cy="518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a:p>
      </cdr:txBody>
    </cdr:sp>
  </cdr:relSizeAnchor>
  <cdr:relSizeAnchor xmlns:cdr="http://schemas.openxmlformats.org/drawingml/2006/chartDrawing">
    <cdr:from>
      <cdr:x>0.76968</cdr:x>
      <cdr:y>0.14751</cdr:y>
    </cdr:from>
    <cdr:to>
      <cdr:x>0.92415</cdr:x>
      <cdr:y>0.30339</cdr:y>
    </cdr:to>
    <cdr:sp macro="" textlink="">
      <cdr:nvSpPr>
        <cdr:cNvPr id="14" name="TekstSylinder 13"/>
        <cdr:cNvSpPr txBox="1"/>
      </cdr:nvSpPr>
      <cdr:spPr>
        <a:xfrm xmlns:a="http://schemas.openxmlformats.org/drawingml/2006/main">
          <a:off x="7139940" y="868680"/>
          <a:ext cx="1432560" cy="9525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0.81405</cdr:x>
      <cdr:y>0.1576</cdr:y>
    </cdr:from>
    <cdr:to>
      <cdr:x>0.93894</cdr:x>
      <cdr:y>0.2648</cdr:y>
    </cdr:to>
    <cdr:sp macro="" textlink="">
      <cdr:nvSpPr>
        <cdr:cNvPr id="15" name="TekstSylinder 14"/>
        <cdr:cNvSpPr txBox="1"/>
      </cdr:nvSpPr>
      <cdr:spPr>
        <a:xfrm xmlns:a="http://schemas.openxmlformats.org/drawingml/2006/main">
          <a:off x="7551420" y="929641"/>
          <a:ext cx="1158240" cy="655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b-NO"/>
        </a:p>
      </cdr:txBody>
    </cdr:sp>
  </cdr:relSizeAnchor>
  <cdr:relSizeAnchor xmlns:cdr="http://schemas.openxmlformats.org/drawingml/2006/chartDrawing">
    <cdr:from>
      <cdr:x>0.80994</cdr:x>
      <cdr:y>0.13263</cdr:y>
    </cdr:from>
    <cdr:to>
      <cdr:x>0.90829</cdr:x>
      <cdr:y>0.2822</cdr:y>
    </cdr:to>
    <cdr:sp macro="" textlink="">
      <cdr:nvSpPr>
        <cdr:cNvPr id="16" name="TekstSylinder 15"/>
        <cdr:cNvSpPr txBox="1"/>
      </cdr:nvSpPr>
      <cdr:spPr>
        <a:xfrm xmlns:a="http://schemas.openxmlformats.org/drawingml/2006/main">
          <a:off x="7513320" y="7772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0.77707</cdr:x>
      <cdr:y>0.11875</cdr:y>
    </cdr:from>
    <cdr:to>
      <cdr:x>0.93319</cdr:x>
      <cdr:y>0.25218</cdr:y>
    </cdr:to>
    <cdr:sp macro="" textlink="">
      <cdr:nvSpPr>
        <cdr:cNvPr id="17" name="TekstSylinder 16"/>
        <cdr:cNvSpPr txBox="1"/>
      </cdr:nvSpPr>
      <cdr:spPr>
        <a:xfrm xmlns:a="http://schemas.openxmlformats.org/drawingml/2006/main">
          <a:off x="7208520" y="693420"/>
          <a:ext cx="1447800" cy="8153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0.70995</cdr:x>
      <cdr:y>0.17878</cdr:y>
    </cdr:from>
    <cdr:to>
      <cdr:x>0.86399</cdr:x>
      <cdr:y>0.26353</cdr:y>
    </cdr:to>
    <cdr:sp macro="" textlink="">
      <cdr:nvSpPr>
        <cdr:cNvPr id="18" name="TekstSylinder 17"/>
        <cdr:cNvSpPr txBox="1"/>
      </cdr:nvSpPr>
      <cdr:spPr>
        <a:xfrm xmlns:a="http://schemas.openxmlformats.org/drawingml/2006/main">
          <a:off x="6321334" y="1030583"/>
          <a:ext cx="1371600" cy="488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Samefolkets dag</a:t>
          </a:r>
          <a:br>
            <a:rPr lang="nb-NO" sz="1100" dirty="0"/>
          </a:br>
          <a:r>
            <a:rPr lang="nb-NO" sz="1100" dirty="0"/>
            <a:t>Karneval</a:t>
          </a:r>
        </a:p>
      </cdr:txBody>
    </cdr:sp>
  </cdr:relSizeAnchor>
  <cdr:relSizeAnchor xmlns:cdr="http://schemas.openxmlformats.org/drawingml/2006/chartDrawing">
    <cdr:from>
      <cdr:x>0.76985</cdr:x>
      <cdr:y>0.54931</cdr:y>
    </cdr:from>
    <cdr:to>
      <cdr:x>0.97371</cdr:x>
      <cdr:y>0.64313</cdr:y>
    </cdr:to>
    <cdr:sp macro="" textlink="">
      <cdr:nvSpPr>
        <cdr:cNvPr id="19" name="TekstSylinder 18"/>
        <cdr:cNvSpPr txBox="1"/>
      </cdr:nvSpPr>
      <cdr:spPr>
        <a:xfrm xmlns:a="http://schemas.openxmlformats.org/drawingml/2006/main">
          <a:off x="6854733" y="3166514"/>
          <a:ext cx="1815151" cy="5408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br>
            <a:rPr lang="nb-NO" sz="1100" dirty="0"/>
          </a:br>
          <a:r>
            <a:rPr lang="nb-NO" sz="1100" dirty="0" err="1"/>
            <a:t>Avdelingsvise</a:t>
          </a:r>
          <a:r>
            <a:rPr lang="nb-NO" sz="1100" dirty="0"/>
            <a:t> foreldremøter</a:t>
          </a:r>
        </a:p>
      </cdr:txBody>
    </cdr:sp>
  </cdr:relSizeAnchor>
  <cdr:relSizeAnchor xmlns:cdr="http://schemas.openxmlformats.org/drawingml/2006/chartDrawing">
    <cdr:from>
      <cdr:x>0.73434</cdr:x>
      <cdr:y>0.70771</cdr:y>
    </cdr:from>
    <cdr:to>
      <cdr:x>0.84388</cdr:x>
      <cdr:y>0.8699</cdr:y>
    </cdr:to>
    <cdr:sp macro="" textlink="">
      <cdr:nvSpPr>
        <cdr:cNvPr id="20" name="TekstSylinder 19"/>
        <cdr:cNvSpPr txBox="1"/>
      </cdr:nvSpPr>
      <cdr:spPr>
        <a:xfrm xmlns:a="http://schemas.openxmlformats.org/drawingml/2006/main">
          <a:off x="6812280" y="4290060"/>
          <a:ext cx="1013460" cy="990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nb-NO"/>
        </a:p>
      </cdr:txBody>
    </cdr:sp>
  </cdr:relSizeAnchor>
  <cdr:relSizeAnchor xmlns:cdr="http://schemas.openxmlformats.org/drawingml/2006/chartDrawing">
    <cdr:from>
      <cdr:x>0.72848</cdr:x>
      <cdr:y>0.71381</cdr:y>
    </cdr:from>
    <cdr:to>
      <cdr:x>0.94957</cdr:x>
      <cdr:y>0.85922</cdr:y>
    </cdr:to>
    <cdr:sp macro="" textlink="">
      <cdr:nvSpPr>
        <cdr:cNvPr id="21" name="TekstSylinder 20"/>
        <cdr:cNvSpPr txBox="1"/>
      </cdr:nvSpPr>
      <cdr:spPr>
        <a:xfrm xmlns:a="http://schemas.openxmlformats.org/drawingml/2006/main">
          <a:off x="6486352" y="4114779"/>
          <a:ext cx="1968591" cy="838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17.mai forberedelser</a:t>
          </a:r>
          <a:br>
            <a:rPr lang="nb-NO" sz="1100" dirty="0"/>
          </a:br>
          <a:r>
            <a:rPr lang="nb-NO" sz="1100" dirty="0"/>
            <a:t>17.mai</a:t>
          </a:r>
          <a:r>
            <a:rPr lang="nb-NO" sz="1100" baseline="0" dirty="0"/>
            <a:t> </a:t>
          </a:r>
          <a:r>
            <a:rPr lang="nb-NO" sz="1100" baseline="0" dirty="0" err="1"/>
            <a:t>kafè</a:t>
          </a:r>
          <a:r>
            <a:rPr lang="nb-NO" sz="1100" baseline="0" dirty="0"/>
            <a:t> v/4-årsforeldrene</a:t>
          </a:r>
          <a:br>
            <a:rPr lang="nb-NO" sz="1100" baseline="0" dirty="0"/>
          </a:br>
          <a:r>
            <a:rPr lang="nb-NO" sz="1100" baseline="0" dirty="0"/>
            <a:t>Hurtigrutetur for førskolebarna</a:t>
          </a:r>
        </a:p>
        <a:p xmlns:a="http://schemas.openxmlformats.org/drawingml/2006/main">
          <a:r>
            <a:rPr lang="nb-NO" dirty="0">
              <a:solidFill>
                <a:schemeClr val="tx1"/>
              </a:solidFill>
            </a:rPr>
            <a:t>Førskoledager på skolene</a:t>
          </a:r>
          <a:br>
            <a:rPr lang="nb-NO" sz="1100" baseline="0" dirty="0"/>
          </a:br>
          <a:endParaRPr lang="nb-NO" sz="1100" dirty="0"/>
        </a:p>
      </cdr:txBody>
    </cdr:sp>
  </cdr:relSizeAnchor>
  <cdr:relSizeAnchor xmlns:cdr="http://schemas.openxmlformats.org/drawingml/2006/chartDrawing">
    <cdr:from>
      <cdr:x>0.60691</cdr:x>
      <cdr:y>0.8535</cdr:y>
    </cdr:from>
    <cdr:to>
      <cdr:x>0.96878</cdr:x>
      <cdr:y>0.99141</cdr:y>
    </cdr:to>
    <cdr:sp macro="" textlink="">
      <cdr:nvSpPr>
        <cdr:cNvPr id="22" name="TekstSylinder 21"/>
        <cdr:cNvSpPr txBox="1"/>
      </cdr:nvSpPr>
      <cdr:spPr>
        <a:xfrm xmlns:a="http://schemas.openxmlformats.org/drawingml/2006/main">
          <a:off x="5403908" y="4920026"/>
          <a:ext cx="3222080" cy="7949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Sommerfest for</a:t>
          </a:r>
          <a:r>
            <a:rPr lang="nb-NO" sz="1100" baseline="0" dirty="0"/>
            <a:t> alle </a:t>
          </a:r>
        </a:p>
        <a:p xmlns:a="http://schemas.openxmlformats.org/drawingml/2006/main">
          <a:r>
            <a:rPr lang="nb-NO" dirty="0"/>
            <a:t>A</a:t>
          </a:r>
          <a:r>
            <a:rPr lang="nb-NO" sz="1100" baseline="0" dirty="0"/>
            <a:t>vslutning </a:t>
          </a:r>
          <a:r>
            <a:rPr lang="nb-NO" dirty="0">
              <a:solidFill>
                <a:schemeClr val="tx1"/>
              </a:solidFill>
            </a:rPr>
            <a:t>og overnatting </a:t>
          </a:r>
          <a:r>
            <a:rPr lang="nb-NO" sz="1100" baseline="0" dirty="0"/>
            <a:t>for førskolebarna</a:t>
          </a:r>
          <a:br>
            <a:rPr lang="nb-NO" sz="1100" baseline="0" dirty="0"/>
          </a:br>
          <a:r>
            <a:rPr lang="nb-NO" sz="1100" baseline="0" dirty="0"/>
            <a:t>Foreldremøte for nye foreldre</a:t>
          </a:r>
          <a:br>
            <a:rPr lang="nb-NO" sz="1100" baseline="0" dirty="0"/>
          </a:br>
          <a:r>
            <a:rPr lang="nb-NO" sz="1100" baseline="0" dirty="0"/>
            <a:t>Besøke festspillbyen </a:t>
          </a:r>
          <a:r>
            <a:rPr lang="nb-NO" sz="1100" baseline="0" dirty="0">
              <a:solidFill>
                <a:schemeClr val="tx1"/>
              </a:solidFill>
            </a:rPr>
            <a:t>med </a:t>
          </a:r>
          <a:r>
            <a:rPr lang="nb-NO" dirty="0">
              <a:solidFill>
                <a:schemeClr val="tx1"/>
              </a:solidFill>
            </a:rPr>
            <a:t>førskolebarna</a:t>
          </a:r>
          <a:br>
            <a:rPr lang="nb-NO" sz="1100" baseline="0" dirty="0"/>
          </a:br>
          <a:br>
            <a:rPr lang="nb-NO" sz="1100" baseline="0" dirty="0"/>
          </a:br>
          <a:endParaRPr lang="nb-NO" sz="1100" dirty="0"/>
        </a:p>
      </cdr:txBody>
    </cdr:sp>
  </cdr:relSizeAnchor>
  <cdr:relSizeAnchor xmlns:cdr="http://schemas.openxmlformats.org/drawingml/2006/chartDrawing">
    <cdr:from>
      <cdr:x>0.43314</cdr:x>
      <cdr:y>0.88125</cdr:y>
    </cdr:from>
    <cdr:to>
      <cdr:x>0.5973</cdr:x>
      <cdr:y>0.96722</cdr:y>
    </cdr:to>
    <cdr:sp macro="" textlink="">
      <cdr:nvSpPr>
        <cdr:cNvPr id="23" name="TekstSylinder 22"/>
        <cdr:cNvSpPr txBox="1"/>
      </cdr:nvSpPr>
      <cdr:spPr>
        <a:xfrm xmlns:a="http://schemas.openxmlformats.org/drawingml/2006/main">
          <a:off x="4000500" y="5349240"/>
          <a:ext cx="1531620" cy="502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Sommeraktiviteter</a:t>
          </a:r>
          <a:br>
            <a:rPr lang="nb-NO" sz="1100" dirty="0"/>
          </a:br>
          <a:r>
            <a:rPr lang="nb-NO" sz="1100" dirty="0"/>
            <a:t>Ferieavvikling</a:t>
          </a:r>
        </a:p>
      </cdr:txBody>
    </cdr:sp>
  </cdr:relSizeAnchor>
  <cdr:relSizeAnchor xmlns:cdr="http://schemas.openxmlformats.org/drawingml/2006/chartDrawing">
    <cdr:from>
      <cdr:x>0.08521</cdr:x>
      <cdr:y>0.75347</cdr:y>
    </cdr:from>
    <cdr:to>
      <cdr:x>0.30904</cdr:x>
      <cdr:y>0.87537</cdr:y>
    </cdr:to>
    <cdr:sp macro="" textlink="">
      <cdr:nvSpPr>
        <cdr:cNvPr id="24" name="TekstSylinder 23"/>
        <cdr:cNvSpPr txBox="1"/>
      </cdr:nvSpPr>
      <cdr:spPr>
        <a:xfrm xmlns:a="http://schemas.openxmlformats.org/drawingml/2006/main">
          <a:off x="758734" y="4343400"/>
          <a:ext cx="1992949" cy="7026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Oppstart av nytt barnehageår</a:t>
          </a:r>
          <a:br>
            <a:rPr lang="nb-NO" sz="1100" dirty="0"/>
          </a:br>
          <a:r>
            <a:rPr lang="nb-NO" sz="1100" dirty="0"/>
            <a:t>Tilvenning</a:t>
          </a:r>
          <a:r>
            <a:rPr lang="nb-NO" sz="1100" baseline="0" dirty="0"/>
            <a:t> nye barn</a:t>
          </a:r>
          <a:br>
            <a:rPr lang="nb-NO" sz="1100" baseline="0" dirty="0"/>
          </a:br>
          <a:endParaRPr lang="nb-NO" sz="1100" dirty="0"/>
        </a:p>
      </cdr:txBody>
    </cdr:sp>
  </cdr:relSizeAnchor>
  <cdr:relSizeAnchor xmlns:cdr="http://schemas.openxmlformats.org/drawingml/2006/chartDrawing">
    <cdr:from>
      <cdr:x>0.0843</cdr:x>
      <cdr:y>0.55519</cdr:y>
    </cdr:from>
    <cdr:to>
      <cdr:x>0.2469</cdr:x>
      <cdr:y>0.68506</cdr:y>
    </cdr:to>
    <cdr:sp macro="" textlink="">
      <cdr:nvSpPr>
        <cdr:cNvPr id="8" name="TekstSylinder 7"/>
        <cdr:cNvSpPr txBox="1"/>
      </cdr:nvSpPr>
      <cdr:spPr>
        <a:xfrm xmlns:a="http://schemas.openxmlformats.org/drawingml/2006/main">
          <a:off x="750571" y="3200399"/>
          <a:ext cx="1447800" cy="7486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Konstituering av samarbeidsutvalget</a:t>
          </a:r>
        </a:p>
        <a:p xmlns:a="http://schemas.openxmlformats.org/drawingml/2006/main">
          <a:r>
            <a:rPr lang="nb-NO" dirty="0"/>
            <a:t>Foreldremøte for alle foreldre</a:t>
          </a:r>
          <a:r>
            <a:rPr lang="nb-NO" sz="1100" dirty="0"/>
            <a:t> </a:t>
          </a:r>
        </a:p>
      </cdr:txBody>
    </cdr:sp>
  </cdr:relSizeAnchor>
  <cdr:relSizeAnchor xmlns:cdr="http://schemas.openxmlformats.org/drawingml/2006/chartDrawing">
    <cdr:from>
      <cdr:x>0.20047</cdr:x>
      <cdr:y>0.20723</cdr:y>
    </cdr:from>
    <cdr:to>
      <cdr:x>0.32028</cdr:x>
      <cdr:y>0.25505</cdr:y>
    </cdr:to>
    <cdr:sp macro="" textlink="">
      <cdr:nvSpPr>
        <cdr:cNvPr id="25" name="TekstSylinder 24"/>
        <cdr:cNvSpPr txBox="1"/>
      </cdr:nvSpPr>
      <cdr:spPr>
        <a:xfrm xmlns:a="http://schemas.openxmlformats.org/drawingml/2006/main">
          <a:off x="1784986" y="1194584"/>
          <a:ext cx="1066800" cy="275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Mørketidsfest</a:t>
          </a:r>
        </a:p>
      </cdr:txBody>
    </cdr:sp>
  </cdr:relSizeAnchor>
  <cdr:relSizeAnchor xmlns:cdr="http://schemas.openxmlformats.org/drawingml/2006/chartDrawing">
    <cdr:from>
      <cdr:x>0.04643</cdr:x>
      <cdr:y>0.34369</cdr:y>
    </cdr:from>
    <cdr:to>
      <cdr:x>0.27574</cdr:x>
      <cdr:y>0.51553</cdr:y>
    </cdr:to>
    <cdr:sp macro="" textlink="">
      <cdr:nvSpPr>
        <cdr:cNvPr id="26" name="TekstSylinder 25"/>
        <cdr:cNvSpPr txBox="1"/>
      </cdr:nvSpPr>
      <cdr:spPr>
        <a:xfrm xmlns:a="http://schemas.openxmlformats.org/drawingml/2006/main">
          <a:off x="413385" y="1981200"/>
          <a:ext cx="2041796" cy="990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100" dirty="0"/>
            <a:t>Foreldremøte for førskoleforeldre</a:t>
          </a:r>
          <a:br>
            <a:rPr lang="nb-NO" sz="1100" dirty="0"/>
          </a:br>
          <a:r>
            <a:rPr lang="nb-NO" sz="1100" dirty="0" err="1"/>
            <a:t>Høstkafè</a:t>
          </a:r>
          <a:r>
            <a:rPr lang="nb-NO" sz="1100" dirty="0"/>
            <a:t> og internasjonal uke</a:t>
          </a:r>
        </a:p>
        <a:p xmlns:a="http://schemas.openxmlformats.org/drawingml/2006/main">
          <a:r>
            <a:rPr lang="nb-NO" dirty="0"/>
            <a:t>Markerer verdensdagen for </a:t>
          </a:r>
        </a:p>
        <a:p xmlns:a="http://schemas.openxmlformats.org/drawingml/2006/main">
          <a:r>
            <a:rPr lang="nb-NO" dirty="0"/>
            <a:t>p</a:t>
          </a:r>
          <a:r>
            <a:rPr lang="nb-NO" sz="1100" dirty="0"/>
            <a:t>sykisk helse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84407CCF-6B67-ABB2-3501-6692DC9F3570}"/>
              </a:ext>
            </a:extLst>
          </p:cNvPr>
          <p:cNvSpPr txBox="1">
            <a:spLocks noGrp="1"/>
          </p:cNvSpPr>
          <p:nvPr>
            <p:ph type="sldNum" sz="quarter" idx="3"/>
          </p:nvPr>
        </p:nvSpPr>
        <p:spPr>
          <a:xfrm>
            <a:off x="3818222" y="9381493"/>
            <a:ext cx="2922314" cy="494341"/>
          </a:xfrm>
          <a:prstGeom prst="rect">
            <a:avLst/>
          </a:prstGeom>
          <a:noFill/>
          <a:ln>
            <a:noFill/>
          </a:ln>
        </p:spPr>
        <p:txBody>
          <a:bodyPr vert="horz" wrap="square" lIns="90855" tIns="45427" rIns="90855" bIns="45427" anchor="b" anchorCtr="0" compatLnSpc="1">
            <a:noAutofit/>
          </a:bodyPr>
          <a:lstStyle/>
          <a:p>
            <a:pPr algn="r" defTabSz="908548" hangingPunct="0">
              <a:defRPr sz="1800" b="0" i="0" u="none" strike="noStrike" kern="0" cap="none" spc="0" baseline="0">
                <a:solidFill>
                  <a:srgbClr val="000000"/>
                </a:solidFill>
                <a:uFillTx/>
              </a:defRPr>
            </a:pPr>
            <a:fld id="{987214F7-A167-4D81-8F97-D39375253930}" type="slidenum">
              <a:rPr lang="nb-NO" sz="1200">
                <a:solidFill>
                  <a:srgbClr val="000000"/>
                </a:solidFill>
                <a:latin typeface="Comic Sans MS" pitchFamily="66"/>
              </a:rPr>
              <a:pPr algn="r" defTabSz="908548" hangingPunct="0">
                <a:defRPr sz="1800" b="0" i="0" u="none" strike="noStrike" kern="0" cap="none" spc="0" baseline="0">
                  <a:solidFill>
                    <a:srgbClr val="000000"/>
                  </a:solidFill>
                  <a:uFillTx/>
                </a:defRPr>
              </a:pPr>
              <a:t>‹#›</a:t>
            </a:fld>
            <a:endParaRPr lang="nb-NO" sz="1200">
              <a:solidFill>
                <a:srgbClr val="000000"/>
              </a:solidFill>
              <a:latin typeface="Comic Sans MS" pitchFamily="66"/>
            </a:endParaRPr>
          </a:p>
        </p:txBody>
      </p:sp>
      <p:sp>
        <p:nvSpPr>
          <p:cNvPr id="7" name="Plassholder for bunntekst 6">
            <a:extLst>
              <a:ext uri="{FF2B5EF4-FFF2-40B4-BE49-F238E27FC236}">
                <a16:creationId xmlns:a16="http://schemas.microsoft.com/office/drawing/2014/main" id="{8535C5DE-F58F-8ADD-3362-A9BA6DB02072}"/>
              </a:ext>
            </a:extLst>
          </p:cNvPr>
          <p:cNvSpPr>
            <a:spLocks noGrp="1"/>
          </p:cNvSpPr>
          <p:nvPr>
            <p:ph type="ftr" sz="quarter" idx="2"/>
          </p:nvPr>
        </p:nvSpPr>
        <p:spPr>
          <a:xfrm>
            <a:off x="0" y="9380538"/>
            <a:ext cx="2921000" cy="495300"/>
          </a:xfrm>
          <a:prstGeom prst="rect">
            <a:avLst/>
          </a:prstGeom>
        </p:spPr>
        <p:txBody>
          <a:bodyPr vert="horz" lIns="91440" tIns="45720" rIns="91440" bIns="45720" rtlCol="0" anchor="b"/>
          <a:lstStyle>
            <a:lvl1pPr algn="l">
              <a:defRPr sz="1200"/>
            </a:lvl1pPr>
          </a:lstStyle>
          <a:p>
            <a:endParaRPr lang="nb-NO"/>
          </a:p>
        </p:txBody>
      </p:sp>
    </p:spTree>
    <p:extLst>
      <p:ext uri="{BB962C8B-B14F-4D97-AF65-F5344CB8AC3E}">
        <p14:creationId xmlns:p14="http://schemas.microsoft.com/office/powerpoint/2010/main" val="20449854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13E2B2-8190-D67F-B544-00299AD794DE}"/>
              </a:ext>
            </a:extLst>
          </p:cNvPr>
          <p:cNvSpPr txBox="1">
            <a:spLocks noGrp="1"/>
          </p:cNvSpPr>
          <p:nvPr>
            <p:ph type="hdr" sz="quarter"/>
          </p:nvPr>
        </p:nvSpPr>
        <p:spPr>
          <a:xfrm>
            <a:off x="1" y="1"/>
            <a:ext cx="2922314" cy="491184"/>
          </a:xfrm>
          <a:prstGeom prst="rect">
            <a:avLst/>
          </a:prstGeom>
          <a:noFill/>
          <a:ln>
            <a:noFill/>
          </a:ln>
        </p:spPr>
        <p:txBody>
          <a:bodyPr vert="horz" wrap="square" lIns="90827" tIns="45417" rIns="90827" bIns="45417" anchor="t" anchorCtr="0" compatLnSpc="1">
            <a:noAutofit/>
          </a:bodyPr>
          <a:lstStyle>
            <a:lvl1pPr marL="0" marR="0" lvl="0" indent="0" algn="l" defTabSz="908548"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rial"/>
              </a:defRPr>
            </a:lvl1pPr>
          </a:lstStyle>
          <a:p>
            <a:pPr lvl="0"/>
            <a:endParaRPr lang="nb-NO"/>
          </a:p>
        </p:txBody>
      </p:sp>
      <p:sp>
        <p:nvSpPr>
          <p:cNvPr id="3" name="Rectangle 3">
            <a:extLst>
              <a:ext uri="{FF2B5EF4-FFF2-40B4-BE49-F238E27FC236}">
                <a16:creationId xmlns:a16="http://schemas.microsoft.com/office/drawing/2014/main" id="{AC26F31D-FCD8-DE46-C284-76F0E64EA28B}"/>
              </a:ext>
            </a:extLst>
          </p:cNvPr>
          <p:cNvSpPr txBox="1">
            <a:spLocks noGrp="1"/>
          </p:cNvSpPr>
          <p:nvPr>
            <p:ph type="dt" idx="1"/>
          </p:nvPr>
        </p:nvSpPr>
        <p:spPr>
          <a:xfrm>
            <a:off x="3818222" y="1"/>
            <a:ext cx="2922314" cy="491184"/>
          </a:xfrm>
          <a:prstGeom prst="rect">
            <a:avLst/>
          </a:prstGeom>
          <a:noFill/>
          <a:ln>
            <a:noFill/>
          </a:ln>
        </p:spPr>
        <p:txBody>
          <a:bodyPr vert="horz" wrap="square" lIns="90827" tIns="45417" rIns="90827" bIns="45417" anchor="t" anchorCtr="0" compatLnSpc="1">
            <a:noAutofit/>
          </a:bodyPr>
          <a:lstStyle>
            <a:lvl1pPr marL="0" marR="0" lvl="0" indent="0" algn="r" defTabSz="908548"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rial"/>
              </a:defRPr>
            </a:lvl1pPr>
          </a:lstStyle>
          <a:p>
            <a:pPr lvl="0"/>
            <a:endParaRPr lang="nb-NO"/>
          </a:p>
        </p:txBody>
      </p:sp>
      <p:sp>
        <p:nvSpPr>
          <p:cNvPr id="4" name="Rectangle 4">
            <a:extLst>
              <a:ext uri="{FF2B5EF4-FFF2-40B4-BE49-F238E27FC236}">
                <a16:creationId xmlns:a16="http://schemas.microsoft.com/office/drawing/2014/main" id="{8FFC8B1D-C1BF-2862-882F-572DE1AE53B3}"/>
              </a:ext>
            </a:extLst>
          </p:cNvPr>
          <p:cNvSpPr>
            <a:spLocks noGrp="1" noRot="1" noChangeAspect="1"/>
          </p:cNvSpPr>
          <p:nvPr>
            <p:ph type="sldImg" idx="2"/>
          </p:nvPr>
        </p:nvSpPr>
        <p:spPr>
          <a:xfrm>
            <a:off x="903288" y="742950"/>
            <a:ext cx="4937125" cy="3703638"/>
          </a:xfrm>
          <a:prstGeom prst="rect">
            <a:avLst/>
          </a:prstGeom>
          <a:noFill/>
          <a:ln w="9528">
            <a:solidFill>
              <a:srgbClr val="000000"/>
            </a:solidFill>
            <a:prstDash val="solid"/>
            <a:miter/>
          </a:ln>
        </p:spPr>
      </p:sp>
      <p:sp>
        <p:nvSpPr>
          <p:cNvPr id="5" name="Rectangle 5">
            <a:extLst>
              <a:ext uri="{FF2B5EF4-FFF2-40B4-BE49-F238E27FC236}">
                <a16:creationId xmlns:a16="http://schemas.microsoft.com/office/drawing/2014/main" id="{0540205A-153A-ABC1-43C8-15F1BD50FD34}"/>
              </a:ext>
            </a:extLst>
          </p:cNvPr>
          <p:cNvSpPr txBox="1">
            <a:spLocks noGrp="1"/>
          </p:cNvSpPr>
          <p:nvPr>
            <p:ph type="body" sz="quarter" idx="3"/>
          </p:nvPr>
        </p:nvSpPr>
        <p:spPr>
          <a:xfrm>
            <a:off x="673900" y="4692330"/>
            <a:ext cx="5394323" cy="4441200"/>
          </a:xfrm>
          <a:prstGeom prst="rect">
            <a:avLst/>
          </a:prstGeom>
          <a:noFill/>
          <a:ln>
            <a:noFill/>
          </a:ln>
        </p:spPr>
        <p:txBody>
          <a:bodyPr vert="horz" wrap="square" lIns="90827" tIns="45417" rIns="90827" bIns="45417"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6">
            <a:extLst>
              <a:ext uri="{FF2B5EF4-FFF2-40B4-BE49-F238E27FC236}">
                <a16:creationId xmlns:a16="http://schemas.microsoft.com/office/drawing/2014/main" id="{2ACD0E9F-DA51-4917-1039-970B34DE1A6A}"/>
              </a:ext>
            </a:extLst>
          </p:cNvPr>
          <p:cNvSpPr txBox="1">
            <a:spLocks noGrp="1"/>
          </p:cNvSpPr>
          <p:nvPr>
            <p:ph type="ftr" sz="quarter" idx="4"/>
          </p:nvPr>
        </p:nvSpPr>
        <p:spPr>
          <a:xfrm>
            <a:off x="1" y="9383076"/>
            <a:ext cx="2922314" cy="491184"/>
          </a:xfrm>
          <a:prstGeom prst="rect">
            <a:avLst/>
          </a:prstGeom>
          <a:noFill/>
          <a:ln>
            <a:noFill/>
          </a:ln>
        </p:spPr>
        <p:txBody>
          <a:bodyPr vert="horz" wrap="square" lIns="90827" tIns="45417" rIns="90827" bIns="45417" anchor="b" anchorCtr="0" compatLnSpc="1">
            <a:noAutofit/>
          </a:bodyPr>
          <a:lstStyle>
            <a:lvl1pPr marL="0" marR="0" lvl="0" indent="0" algn="l" defTabSz="908548"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rial"/>
              </a:defRPr>
            </a:lvl1pPr>
          </a:lstStyle>
          <a:p>
            <a:pPr lvl="0"/>
            <a:r>
              <a:rPr lang="nb-NO"/>
              <a:t>Virksomhetsplan Holtet barnehage 2023 - 2025</a:t>
            </a:r>
          </a:p>
        </p:txBody>
      </p:sp>
      <p:sp>
        <p:nvSpPr>
          <p:cNvPr id="7" name="Rectangle 7">
            <a:extLst>
              <a:ext uri="{FF2B5EF4-FFF2-40B4-BE49-F238E27FC236}">
                <a16:creationId xmlns:a16="http://schemas.microsoft.com/office/drawing/2014/main" id="{5DE1FD6D-368B-2A91-58EB-A49F4E47D6C2}"/>
              </a:ext>
            </a:extLst>
          </p:cNvPr>
          <p:cNvSpPr txBox="1">
            <a:spLocks noGrp="1"/>
          </p:cNvSpPr>
          <p:nvPr>
            <p:ph type="sldNum" sz="quarter" idx="5"/>
          </p:nvPr>
        </p:nvSpPr>
        <p:spPr>
          <a:xfrm>
            <a:off x="3818222" y="9383076"/>
            <a:ext cx="2922314" cy="491184"/>
          </a:xfrm>
          <a:prstGeom prst="rect">
            <a:avLst/>
          </a:prstGeom>
          <a:noFill/>
          <a:ln>
            <a:noFill/>
          </a:ln>
        </p:spPr>
        <p:txBody>
          <a:bodyPr vert="horz" wrap="square" lIns="90827" tIns="45417" rIns="90827" bIns="45417" anchor="b" anchorCtr="0" compatLnSpc="1">
            <a:noAutofit/>
          </a:bodyPr>
          <a:lstStyle>
            <a:lvl1pPr marL="0" marR="0" lvl="0" indent="0" algn="r" defTabSz="908548" rtl="0" fontAlgn="auto" hangingPunct="1">
              <a:lnSpc>
                <a:spcPct val="100000"/>
              </a:lnSpc>
              <a:spcBef>
                <a:spcPts val="0"/>
              </a:spcBef>
              <a:spcAft>
                <a:spcPts val="0"/>
              </a:spcAft>
              <a:buNone/>
              <a:tabLst/>
              <a:defRPr lang="nb-NO" sz="1200" b="0" i="0" u="none" strike="noStrike" kern="1200" cap="none" spc="0" baseline="0">
                <a:solidFill>
                  <a:srgbClr val="000000"/>
                </a:solidFill>
                <a:uFillTx/>
                <a:latin typeface="Arial" pitchFamily="34"/>
              </a:defRPr>
            </a:lvl1pPr>
          </a:lstStyle>
          <a:p>
            <a:pPr lvl="0"/>
            <a:fld id="{51A0C681-5CD3-4E74-B1DA-C805DB1F37A5}" type="slidenum">
              <a:t>‹#›</a:t>
            </a:fld>
            <a:endParaRPr lang="nb-NO"/>
          </a:p>
        </p:txBody>
      </p:sp>
    </p:spTree>
    <p:extLst>
      <p:ext uri="{BB962C8B-B14F-4D97-AF65-F5344CB8AC3E}">
        <p14:creationId xmlns:p14="http://schemas.microsoft.com/office/powerpoint/2010/main" val="4225414033"/>
      </p:ext>
    </p:extLst>
  </p:cSld>
  <p:clrMap bg1="lt1" tx1="dk1" bg2="lt2" tx2="dk2" accent1="accent1" accent2="accent2" accent3="accent3" accent4="accent4" accent5="accent5" accent6="accent6" hlink="hlink" folHlink="folHlink"/>
  <p:hf hdr="0" dt="0"/>
  <p:notesStyle>
    <a:lvl1pPr marL="0" marR="0" lvl="0" indent="0" algn="l" defTabSz="914400" rtl="0" fontAlgn="auto" hangingPunct="0">
      <a:lnSpc>
        <a:spcPct val="100000"/>
      </a:lnSpc>
      <a:spcBef>
        <a:spcPts val="400"/>
      </a:spcBef>
      <a:spcAft>
        <a:spcPts val="0"/>
      </a:spcAft>
      <a:buNone/>
      <a:tabLst/>
      <a:defRPr lang="nb-NO" sz="1200" b="0" i="0" u="none" strike="noStrike" kern="1200" cap="none" spc="0" baseline="0">
        <a:solidFill>
          <a:srgbClr val="000000"/>
        </a:solidFill>
        <a:uFillTx/>
        <a:latin typeface="Arial"/>
      </a:defRPr>
    </a:lvl1pPr>
    <a:lvl2pPr marL="457200" marR="0" lvl="1" indent="0" algn="l" defTabSz="914400" rtl="0" fontAlgn="auto" hangingPunct="0">
      <a:lnSpc>
        <a:spcPct val="100000"/>
      </a:lnSpc>
      <a:spcBef>
        <a:spcPts val="400"/>
      </a:spcBef>
      <a:spcAft>
        <a:spcPts val="0"/>
      </a:spcAft>
      <a:buNone/>
      <a:tabLst/>
      <a:defRPr lang="nb-NO" sz="1200" b="0" i="0" u="none" strike="noStrike" kern="1200" cap="none" spc="0" baseline="0">
        <a:solidFill>
          <a:srgbClr val="000000"/>
        </a:solidFill>
        <a:uFillTx/>
        <a:latin typeface="Arial"/>
      </a:defRPr>
    </a:lvl2pPr>
    <a:lvl3pPr marL="914400" marR="0" lvl="2" indent="0" algn="l" defTabSz="914400" rtl="0" fontAlgn="auto" hangingPunct="0">
      <a:lnSpc>
        <a:spcPct val="100000"/>
      </a:lnSpc>
      <a:spcBef>
        <a:spcPts val="400"/>
      </a:spcBef>
      <a:spcAft>
        <a:spcPts val="0"/>
      </a:spcAft>
      <a:buNone/>
      <a:tabLst/>
      <a:defRPr lang="nb-NO" sz="1200" b="0" i="0" u="none" strike="noStrike" kern="1200" cap="none" spc="0" baseline="0">
        <a:solidFill>
          <a:srgbClr val="000000"/>
        </a:solidFill>
        <a:uFillTx/>
        <a:latin typeface="Arial"/>
      </a:defRPr>
    </a:lvl3pPr>
    <a:lvl4pPr marL="1371600" marR="0" lvl="3" indent="0" algn="l" defTabSz="914400" rtl="0" fontAlgn="auto" hangingPunct="0">
      <a:lnSpc>
        <a:spcPct val="100000"/>
      </a:lnSpc>
      <a:spcBef>
        <a:spcPts val="400"/>
      </a:spcBef>
      <a:spcAft>
        <a:spcPts val="0"/>
      </a:spcAft>
      <a:buNone/>
      <a:tabLst/>
      <a:defRPr lang="nb-NO" sz="1200" b="0" i="0" u="none" strike="noStrike" kern="1200" cap="none" spc="0" baseline="0">
        <a:solidFill>
          <a:srgbClr val="000000"/>
        </a:solidFill>
        <a:uFillTx/>
        <a:latin typeface="Arial"/>
      </a:defRPr>
    </a:lvl4pPr>
    <a:lvl5pPr marL="1828800" marR="0" lvl="4" indent="0" algn="l" defTabSz="914400" rtl="0" fontAlgn="auto" hangingPunct="0">
      <a:lnSpc>
        <a:spcPct val="100000"/>
      </a:lnSpc>
      <a:spcBef>
        <a:spcPts val="400"/>
      </a:spcBef>
      <a:spcAft>
        <a:spcPts val="0"/>
      </a:spcAft>
      <a:buNone/>
      <a:tabLst/>
      <a:defRPr lang="nb-NO" sz="1200" b="0" i="0" u="none" strike="noStrike" kern="1200" cap="none" spc="0" baseline="0">
        <a:solidFill>
          <a:srgbClr val="000000"/>
        </a:solidFill>
        <a:uFillTx/>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6D5286F-8BD8-B55E-B9C7-CBA76B61917C}"/>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691C6AEE-FED5-DAA9-DA85-7E744F95B644}"/>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AEAF0977-3581-3C0F-28BE-22BDC5238422}"/>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2168499F-B052-59E5-7576-769EF5A2C6E8}"/>
              </a:ext>
            </a:extLst>
          </p:cNvPr>
          <p:cNvSpPr>
            <a:spLocks noGrp="1"/>
          </p:cNvSpPr>
          <p:nvPr>
            <p:ph type="sldNum" sz="quarter" idx="5"/>
          </p:nvPr>
        </p:nvSpPr>
        <p:spPr/>
        <p:txBody>
          <a:bodyPr/>
          <a:lstStyle/>
          <a:p>
            <a:pPr lvl="0"/>
            <a:fld id="{51A0C681-5CD3-4E74-B1DA-C805DB1F37A5}" type="slidenum">
              <a:rPr lang="nb-NO" smtClean="0"/>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4440BF-A36A-D45D-B2F6-35A773C93D51}"/>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C9EE8453-A1CC-199A-85F6-363432EBCA7B}"/>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A843F05E-F7E2-779B-BE42-347C83F60DAE}"/>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8226AA99-B179-9867-3FBD-683FB6F13374}"/>
              </a:ext>
            </a:extLst>
          </p:cNvPr>
          <p:cNvSpPr>
            <a:spLocks noGrp="1"/>
          </p:cNvSpPr>
          <p:nvPr>
            <p:ph type="sldNum" sz="quarter" idx="5"/>
          </p:nvPr>
        </p:nvSpPr>
        <p:spPr/>
        <p:txBody>
          <a:bodyPr/>
          <a:lstStyle/>
          <a:p>
            <a:pPr lvl="0"/>
            <a:fld id="{51A0C681-5CD3-4E74-B1DA-C805DB1F37A5}" type="slidenum">
              <a:rPr lang="nb-NO" smtClean="0"/>
              <a:t>16</a:t>
            </a:fld>
            <a:endParaRPr lang="nb-N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CE878C-FBF4-CF8D-299E-F75609AAB180}"/>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3ECED8E5-4D77-8AA7-8D21-9C53EC5584EC}"/>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CF11A110-4260-85E5-CD47-ECCC806FC58B}"/>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56946B89-49F3-1DEB-4F8B-DB8FDE433D08}"/>
              </a:ext>
            </a:extLst>
          </p:cNvPr>
          <p:cNvSpPr>
            <a:spLocks noGrp="1"/>
          </p:cNvSpPr>
          <p:nvPr>
            <p:ph type="sldNum" sz="quarter" idx="5"/>
          </p:nvPr>
        </p:nvSpPr>
        <p:spPr/>
        <p:txBody>
          <a:bodyPr/>
          <a:lstStyle/>
          <a:p>
            <a:pPr lvl="0"/>
            <a:fld id="{51A0C681-5CD3-4E74-B1DA-C805DB1F37A5}" type="slidenum">
              <a:rPr lang="nb-NO" smtClean="0"/>
              <a:t>18</a:t>
            </a:fld>
            <a:endParaRPr lang="nb-N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6757D6E-8020-B25A-8830-12615BAAC816}"/>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D4D117A8-3AE1-F237-40E0-DC01D935EEAC}"/>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0A179A95-9D23-71B3-0996-CF3FE0B895CB}"/>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23E557FC-EC42-2DD5-117C-C54C8DB5D38C}"/>
              </a:ext>
            </a:extLst>
          </p:cNvPr>
          <p:cNvSpPr>
            <a:spLocks noGrp="1"/>
          </p:cNvSpPr>
          <p:nvPr>
            <p:ph type="sldNum" sz="quarter" idx="5"/>
          </p:nvPr>
        </p:nvSpPr>
        <p:spPr/>
        <p:txBody>
          <a:bodyPr/>
          <a:lstStyle/>
          <a:p>
            <a:pPr lvl="0"/>
            <a:fld id="{51A0C681-5CD3-4E74-B1DA-C805DB1F37A5}" type="slidenum">
              <a:rPr lang="nb-NO" smtClean="0"/>
              <a:t>19</a:t>
            </a:fld>
            <a:endParaRPr lang="nb-N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4BCB820-38E0-2F74-5147-9D317BB07ECC}"/>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53BA68CA-B804-641E-F581-343EC64F5A39}"/>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8F112743-E3D2-050A-481F-ED7610259E73}"/>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9FAA0C10-3767-672A-B6D2-D4B96963F516}"/>
              </a:ext>
            </a:extLst>
          </p:cNvPr>
          <p:cNvSpPr>
            <a:spLocks noGrp="1"/>
          </p:cNvSpPr>
          <p:nvPr>
            <p:ph type="sldNum" sz="quarter" idx="5"/>
          </p:nvPr>
        </p:nvSpPr>
        <p:spPr/>
        <p:txBody>
          <a:bodyPr/>
          <a:lstStyle/>
          <a:p>
            <a:pPr lvl="0"/>
            <a:fld id="{51A0C681-5CD3-4E74-B1DA-C805DB1F37A5}" type="slidenum">
              <a:rPr lang="nb-NO" smtClean="0"/>
              <a:t>21</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BC11B38-DD31-4149-E506-1B1FB9B58C2E}"/>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B3F2A9F7-FD3A-9C32-C9CB-FAD7EA96635A}"/>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F80C6753-DB35-DDAF-2EF9-D3D7803FC1DF}"/>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BAE6B353-7E12-4FF1-0471-00AD23FB2B6F}"/>
              </a:ext>
            </a:extLst>
          </p:cNvPr>
          <p:cNvSpPr>
            <a:spLocks noGrp="1"/>
          </p:cNvSpPr>
          <p:nvPr>
            <p:ph type="sldNum" sz="quarter" idx="5"/>
          </p:nvPr>
        </p:nvSpPr>
        <p:spPr/>
        <p:txBody>
          <a:bodyPr/>
          <a:lstStyle/>
          <a:p>
            <a:pPr lvl="0"/>
            <a:fld id="{51A0C681-5CD3-4E74-B1DA-C805DB1F37A5}" type="slidenum">
              <a:rPr lang="nb-NO" smtClean="0"/>
              <a:t>24</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024D5B8-F234-BB8B-364A-A39C455C56F0}"/>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3A1DEA37-BEA7-B928-1718-E60CB8E0DA46}"/>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4BEEADD8-6A46-4484-70FC-7E250E64CC9D}"/>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D6987885-336F-0204-ABEF-F2491F6A6DE4}"/>
              </a:ext>
            </a:extLst>
          </p:cNvPr>
          <p:cNvSpPr>
            <a:spLocks noGrp="1"/>
          </p:cNvSpPr>
          <p:nvPr>
            <p:ph type="sldNum" sz="quarter" idx="5"/>
          </p:nvPr>
        </p:nvSpPr>
        <p:spPr/>
        <p:txBody>
          <a:bodyPr/>
          <a:lstStyle/>
          <a:p>
            <a:pPr lvl="0"/>
            <a:fld id="{51A0C681-5CD3-4E74-B1DA-C805DB1F37A5}" type="slidenum">
              <a:rPr lang="nb-NO" smtClean="0"/>
              <a:t>2</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AADDC92-A226-F7D7-EDA4-9E6F512D8464}"/>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9ED67A58-B20C-0A51-4D0C-8CE8FA3A51F9}"/>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44F86FD0-F34E-DC2B-E8F1-C9AC08292687}"/>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45124C6F-7204-100B-055B-484A5C940190}"/>
              </a:ext>
            </a:extLst>
          </p:cNvPr>
          <p:cNvSpPr>
            <a:spLocks noGrp="1"/>
          </p:cNvSpPr>
          <p:nvPr>
            <p:ph type="sldNum" sz="quarter" idx="5"/>
          </p:nvPr>
        </p:nvSpPr>
        <p:spPr/>
        <p:txBody>
          <a:bodyPr/>
          <a:lstStyle/>
          <a:p>
            <a:pPr lvl="0"/>
            <a:fld id="{51A0C681-5CD3-4E74-B1DA-C805DB1F37A5}" type="slidenum">
              <a:rPr lang="nb-NO" smtClean="0"/>
              <a:t>3</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51E787-C14A-F2A5-5A99-56993B66B445}"/>
              </a:ext>
            </a:extLst>
          </p:cNvPr>
          <p:cNvSpPr>
            <a:spLocks noGrp="1" noRot="1" noChangeAspect="1"/>
          </p:cNvSpPr>
          <p:nvPr>
            <p:ph type="sldImg"/>
          </p:nvPr>
        </p:nvSpPr>
        <p:spPr/>
      </p:sp>
      <p:sp>
        <p:nvSpPr>
          <p:cNvPr id="3" name="Rectangle 3">
            <a:extLst>
              <a:ext uri="{FF2B5EF4-FFF2-40B4-BE49-F238E27FC236}">
                <a16:creationId xmlns:a16="http://schemas.microsoft.com/office/drawing/2014/main" id="{9E5D1DF9-B9D9-B5C6-4CFB-8CB6FC69FFD8}"/>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18C82A22-C0CD-B4C1-DF44-476C6E4B4EB3}"/>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027584FB-B369-3910-3A93-15539E12594E}"/>
              </a:ext>
            </a:extLst>
          </p:cNvPr>
          <p:cNvSpPr>
            <a:spLocks noGrp="1"/>
          </p:cNvSpPr>
          <p:nvPr>
            <p:ph type="sldNum" sz="quarter" idx="5"/>
          </p:nvPr>
        </p:nvSpPr>
        <p:spPr/>
        <p:txBody>
          <a:bodyPr/>
          <a:lstStyle/>
          <a:p>
            <a:pPr lvl="0"/>
            <a:fld id="{51A0C681-5CD3-4E74-B1DA-C805DB1F37A5}" type="slidenum">
              <a:rPr lang="nb-NO" smtClean="0"/>
              <a:t>4</a:t>
            </a:fld>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4F734C-45E0-8EF8-347D-E724D20AB8CD}"/>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097CC04F-25B4-7503-AB07-0DFCE10BBC3A}"/>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4FDD6C07-6285-C6B7-16E8-DB2B7E81DA58}"/>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66F3A413-0960-1FA4-28DD-ED555876A633}"/>
              </a:ext>
            </a:extLst>
          </p:cNvPr>
          <p:cNvSpPr>
            <a:spLocks noGrp="1"/>
          </p:cNvSpPr>
          <p:nvPr>
            <p:ph type="sldNum" sz="quarter" idx="5"/>
          </p:nvPr>
        </p:nvSpPr>
        <p:spPr/>
        <p:txBody>
          <a:bodyPr/>
          <a:lstStyle/>
          <a:p>
            <a:pPr lvl="0"/>
            <a:fld id="{51A0C681-5CD3-4E74-B1DA-C805DB1F37A5}" type="slidenum">
              <a:rPr lang="nb-NO" smtClean="0"/>
              <a:t>8</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D03443-0327-50D6-5150-CBA409119564}"/>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83BA84BE-19B8-0A37-DE3C-7952DE2B7BDC}"/>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02F4C789-0411-DDBF-20A0-9B4A188C2981}"/>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CD4A8135-C364-B1FB-17B0-34F59BEBB071}"/>
              </a:ext>
            </a:extLst>
          </p:cNvPr>
          <p:cNvSpPr>
            <a:spLocks noGrp="1"/>
          </p:cNvSpPr>
          <p:nvPr>
            <p:ph type="sldNum" sz="quarter" idx="5"/>
          </p:nvPr>
        </p:nvSpPr>
        <p:spPr/>
        <p:txBody>
          <a:bodyPr/>
          <a:lstStyle/>
          <a:p>
            <a:pPr lvl="0"/>
            <a:fld id="{51A0C681-5CD3-4E74-B1DA-C805DB1F37A5}" type="slidenum">
              <a:rPr lang="nb-NO" smtClean="0"/>
              <a:t>9</a:t>
            </a:fld>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0E5415-5B81-A454-CC74-3395AE25FF38}"/>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9C20C430-D3D2-FD64-D9D3-C9685F22E118}"/>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00C1722A-3DAA-B7AF-33BE-98EE9D05CFDD}"/>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0BFDCD89-5E1E-1CB3-78EE-874045BE35D9}"/>
              </a:ext>
            </a:extLst>
          </p:cNvPr>
          <p:cNvSpPr>
            <a:spLocks noGrp="1"/>
          </p:cNvSpPr>
          <p:nvPr>
            <p:ph type="sldNum" sz="quarter" idx="5"/>
          </p:nvPr>
        </p:nvSpPr>
        <p:spPr/>
        <p:txBody>
          <a:bodyPr/>
          <a:lstStyle/>
          <a:p>
            <a:pPr lvl="0"/>
            <a:fld id="{51A0C681-5CD3-4E74-B1DA-C805DB1F37A5}" type="slidenum">
              <a:rPr lang="nb-NO" smtClean="0"/>
              <a:t>12</a:t>
            </a:fld>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7EA17F5-1A1D-8517-5D5E-DD9F336BD6CA}"/>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0B06422D-B02D-9B83-6D48-8582E69B8855}"/>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0E84D5AD-8CCF-78B6-7E04-5A653141E48A}"/>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6AAB43D7-BEA7-0F22-B73A-B9ADFEEF932F}"/>
              </a:ext>
            </a:extLst>
          </p:cNvPr>
          <p:cNvSpPr>
            <a:spLocks noGrp="1"/>
          </p:cNvSpPr>
          <p:nvPr>
            <p:ph type="sldNum" sz="quarter" idx="5"/>
          </p:nvPr>
        </p:nvSpPr>
        <p:spPr/>
        <p:txBody>
          <a:bodyPr/>
          <a:lstStyle/>
          <a:p>
            <a:pPr lvl="0"/>
            <a:fld id="{51A0C681-5CD3-4E74-B1DA-C805DB1F37A5}" type="slidenum">
              <a:rPr lang="nb-NO" smtClean="0"/>
              <a:t>13</a:t>
            </a:fld>
            <a:endParaRPr lang="nb-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A9DEC8E-AFA7-96D0-4178-532128F8D292}"/>
              </a:ext>
            </a:extLst>
          </p:cNvPr>
          <p:cNvSpPr>
            <a:spLocks noGrp="1" noRot="1" noChangeAspect="1"/>
          </p:cNvSpPr>
          <p:nvPr>
            <p:ph type="sldImg"/>
          </p:nvPr>
        </p:nvSpPr>
        <p:spPr>
          <a:xfrm>
            <a:off x="903288" y="742950"/>
            <a:ext cx="4937125" cy="3703638"/>
          </a:xfrm>
        </p:spPr>
      </p:sp>
      <p:sp>
        <p:nvSpPr>
          <p:cNvPr id="3" name="Rectangle 3">
            <a:extLst>
              <a:ext uri="{FF2B5EF4-FFF2-40B4-BE49-F238E27FC236}">
                <a16:creationId xmlns:a16="http://schemas.microsoft.com/office/drawing/2014/main" id="{5083E4A0-5375-22D9-3AA2-CAF84A966D78}"/>
              </a:ext>
            </a:extLst>
          </p:cNvPr>
          <p:cNvSpPr txBox="1">
            <a:spLocks noGrp="1"/>
          </p:cNvSpPr>
          <p:nvPr>
            <p:ph type="body" sz="quarter" idx="1"/>
          </p:nvPr>
        </p:nvSpPr>
        <p:spPr/>
        <p:txBody>
          <a:bodyPr/>
          <a:lstStyle/>
          <a:p>
            <a:endParaRPr lang="nb-NO"/>
          </a:p>
        </p:txBody>
      </p:sp>
      <p:sp>
        <p:nvSpPr>
          <p:cNvPr id="4" name="Plassholder for bunntekst 3">
            <a:extLst>
              <a:ext uri="{FF2B5EF4-FFF2-40B4-BE49-F238E27FC236}">
                <a16:creationId xmlns:a16="http://schemas.microsoft.com/office/drawing/2014/main" id="{85482AC9-30E9-E70D-59E6-E98E784554F8}"/>
              </a:ext>
            </a:extLst>
          </p:cNvPr>
          <p:cNvSpPr>
            <a:spLocks noGrp="1"/>
          </p:cNvSpPr>
          <p:nvPr>
            <p:ph type="ftr" sz="quarter" idx="4"/>
          </p:nvPr>
        </p:nvSpPr>
        <p:spPr/>
        <p:txBody>
          <a:bodyPr/>
          <a:lstStyle/>
          <a:p>
            <a:pPr lvl="0"/>
            <a:r>
              <a:rPr lang="nb-NO"/>
              <a:t>Virksomhetsplan Holtet barnehage 2023 - 2025</a:t>
            </a:r>
          </a:p>
        </p:txBody>
      </p:sp>
      <p:sp>
        <p:nvSpPr>
          <p:cNvPr id="5" name="Plassholder for lysbildenummer 4">
            <a:extLst>
              <a:ext uri="{FF2B5EF4-FFF2-40B4-BE49-F238E27FC236}">
                <a16:creationId xmlns:a16="http://schemas.microsoft.com/office/drawing/2014/main" id="{8B1EB464-8B2F-95B7-92D1-FB1C70140778}"/>
              </a:ext>
            </a:extLst>
          </p:cNvPr>
          <p:cNvSpPr>
            <a:spLocks noGrp="1"/>
          </p:cNvSpPr>
          <p:nvPr>
            <p:ph type="sldNum" sz="quarter" idx="5"/>
          </p:nvPr>
        </p:nvSpPr>
        <p:spPr/>
        <p:txBody>
          <a:bodyPr/>
          <a:lstStyle/>
          <a:p>
            <a:pPr lvl="0"/>
            <a:fld id="{51A0C681-5CD3-4E74-B1DA-C805DB1F37A5}" type="slidenum">
              <a:rPr lang="nb-NO" smtClean="0"/>
              <a:t>15</a:t>
            </a:fld>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2BF3ED-8487-481A-3182-80E8B50116C4}"/>
              </a:ext>
            </a:extLst>
          </p:cNvPr>
          <p:cNvSpPr txBox="1">
            <a:spLocks noGrp="1"/>
          </p:cNvSpPr>
          <p:nvPr>
            <p:ph type="ctrTitle"/>
          </p:nvPr>
        </p:nvSpPr>
        <p:spPr>
          <a:xfrm>
            <a:off x="685800" y="2130423"/>
            <a:ext cx="7772400" cy="1470026"/>
          </a:xfrm>
        </p:spPr>
        <p:txBody>
          <a:bodyPr/>
          <a:lstStyle>
            <a:lvl1pPr>
              <a:defRPr/>
            </a:lvl1pPr>
          </a:lstStyle>
          <a:p>
            <a:pPr lvl="0"/>
            <a:r>
              <a:rPr lang="nb-NO"/>
              <a:t>Klikk for å redigere tittelstil</a:t>
            </a:r>
          </a:p>
        </p:txBody>
      </p:sp>
      <p:sp>
        <p:nvSpPr>
          <p:cNvPr id="3" name="Undertittel 2">
            <a:extLst>
              <a:ext uri="{FF2B5EF4-FFF2-40B4-BE49-F238E27FC236}">
                <a16:creationId xmlns:a16="http://schemas.microsoft.com/office/drawing/2014/main" id="{3395DDB5-3529-317E-3B46-3A1C35515220}"/>
              </a:ext>
            </a:extLst>
          </p:cNvPr>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nb-NO"/>
              <a:t>Klikk for å redigere undertittelstil i malen</a:t>
            </a:r>
          </a:p>
        </p:txBody>
      </p:sp>
      <p:sp>
        <p:nvSpPr>
          <p:cNvPr id="4" name="Rectangle 4">
            <a:extLst>
              <a:ext uri="{FF2B5EF4-FFF2-40B4-BE49-F238E27FC236}">
                <a16:creationId xmlns:a16="http://schemas.microsoft.com/office/drawing/2014/main" id="{58C57305-6762-3B60-6ED0-D6D84CFD53A3}"/>
              </a:ext>
            </a:extLst>
          </p:cNvPr>
          <p:cNvSpPr txBox="1">
            <a:spLocks noGrp="1"/>
          </p:cNvSpPr>
          <p:nvPr>
            <p:ph type="dt" sz="half" idx="7"/>
          </p:nvPr>
        </p:nvSpPr>
        <p:spPr/>
        <p:txBody>
          <a:bodyPr/>
          <a:lstStyle>
            <a:lvl1pPr>
              <a:defRPr/>
            </a:lvl1pPr>
          </a:lstStyle>
          <a:p>
            <a:pPr lvl="0"/>
            <a:endParaRPr lang="nb-NO"/>
          </a:p>
        </p:txBody>
      </p:sp>
      <p:sp>
        <p:nvSpPr>
          <p:cNvPr id="5" name="Rectangle 5">
            <a:extLst>
              <a:ext uri="{FF2B5EF4-FFF2-40B4-BE49-F238E27FC236}">
                <a16:creationId xmlns:a16="http://schemas.microsoft.com/office/drawing/2014/main" id="{04DB5139-7A29-6EBA-5753-0E4672AF324F}"/>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6" name="Rectangle 6">
            <a:extLst>
              <a:ext uri="{FF2B5EF4-FFF2-40B4-BE49-F238E27FC236}">
                <a16:creationId xmlns:a16="http://schemas.microsoft.com/office/drawing/2014/main" id="{99DC2A18-65B4-17A7-4986-BC671FF9FD6A}"/>
              </a:ext>
            </a:extLst>
          </p:cNvPr>
          <p:cNvSpPr txBox="1">
            <a:spLocks noGrp="1"/>
          </p:cNvSpPr>
          <p:nvPr>
            <p:ph type="sldNum" sz="quarter" idx="8"/>
          </p:nvPr>
        </p:nvSpPr>
        <p:spPr/>
        <p:txBody>
          <a:bodyPr/>
          <a:lstStyle>
            <a:lvl1pPr>
              <a:defRPr/>
            </a:lvl1pPr>
          </a:lstStyle>
          <a:p>
            <a:pPr lvl="0"/>
            <a:fld id="{59035D43-80BC-41D2-9B45-EEE433732FCF}" type="slidenum">
              <a:t>‹#›</a:t>
            </a:fld>
            <a:endParaRPr lang="nb-NO"/>
          </a:p>
        </p:txBody>
      </p:sp>
    </p:spTree>
    <p:extLst>
      <p:ext uri="{BB962C8B-B14F-4D97-AF65-F5344CB8AC3E}">
        <p14:creationId xmlns:p14="http://schemas.microsoft.com/office/powerpoint/2010/main" val="377225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D3F883-513F-3682-64C1-B2A1C1AA1443}"/>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loddrett tekst 2">
            <a:extLst>
              <a:ext uri="{FF2B5EF4-FFF2-40B4-BE49-F238E27FC236}">
                <a16:creationId xmlns:a16="http://schemas.microsoft.com/office/drawing/2014/main" id="{DAA8207D-E058-74C9-7010-93ABF1BCC93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a:extLst>
              <a:ext uri="{FF2B5EF4-FFF2-40B4-BE49-F238E27FC236}">
                <a16:creationId xmlns:a16="http://schemas.microsoft.com/office/drawing/2014/main" id="{64FE5A50-C741-FC9E-CFFE-9A013EEBD00E}"/>
              </a:ext>
            </a:extLst>
          </p:cNvPr>
          <p:cNvSpPr txBox="1">
            <a:spLocks noGrp="1"/>
          </p:cNvSpPr>
          <p:nvPr>
            <p:ph type="dt" sz="half" idx="7"/>
          </p:nvPr>
        </p:nvSpPr>
        <p:spPr/>
        <p:txBody>
          <a:bodyPr/>
          <a:lstStyle>
            <a:lvl1pPr>
              <a:defRPr/>
            </a:lvl1pPr>
          </a:lstStyle>
          <a:p>
            <a:pPr lvl="0"/>
            <a:endParaRPr lang="nb-NO"/>
          </a:p>
        </p:txBody>
      </p:sp>
      <p:sp>
        <p:nvSpPr>
          <p:cNvPr id="5" name="Rectangle 5">
            <a:extLst>
              <a:ext uri="{FF2B5EF4-FFF2-40B4-BE49-F238E27FC236}">
                <a16:creationId xmlns:a16="http://schemas.microsoft.com/office/drawing/2014/main" id="{539E9B56-8A04-ECFF-FAB7-F8AB0D2DA3D9}"/>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6" name="Rectangle 6">
            <a:extLst>
              <a:ext uri="{FF2B5EF4-FFF2-40B4-BE49-F238E27FC236}">
                <a16:creationId xmlns:a16="http://schemas.microsoft.com/office/drawing/2014/main" id="{B97C5BB2-4732-6A73-9516-B2F2EF159C35}"/>
              </a:ext>
            </a:extLst>
          </p:cNvPr>
          <p:cNvSpPr txBox="1">
            <a:spLocks noGrp="1"/>
          </p:cNvSpPr>
          <p:nvPr>
            <p:ph type="sldNum" sz="quarter" idx="8"/>
          </p:nvPr>
        </p:nvSpPr>
        <p:spPr/>
        <p:txBody>
          <a:bodyPr/>
          <a:lstStyle>
            <a:lvl1pPr>
              <a:defRPr/>
            </a:lvl1pPr>
          </a:lstStyle>
          <a:p>
            <a:pPr lvl="0"/>
            <a:fld id="{C8B1FB9E-1C35-4360-9E9D-16978A999836}" type="slidenum">
              <a:t>‹#›</a:t>
            </a:fld>
            <a:endParaRPr lang="nb-NO"/>
          </a:p>
        </p:txBody>
      </p:sp>
    </p:spTree>
    <p:extLst>
      <p:ext uri="{BB962C8B-B14F-4D97-AF65-F5344CB8AC3E}">
        <p14:creationId xmlns:p14="http://schemas.microsoft.com/office/powerpoint/2010/main" val="182251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846B594-954F-89C7-E0D2-CD56F7F2074C}"/>
              </a:ext>
            </a:extLst>
          </p:cNvPr>
          <p:cNvSpPr txBox="1">
            <a:spLocks noGrp="1"/>
          </p:cNvSpPr>
          <p:nvPr>
            <p:ph type="title" orient="vert"/>
          </p:nvPr>
        </p:nvSpPr>
        <p:spPr>
          <a:xfrm>
            <a:off x="6629400" y="274640"/>
            <a:ext cx="2057400" cy="5851529"/>
          </a:xfrm>
        </p:spPr>
        <p:txBody>
          <a:bodyPr vert="eaVert"/>
          <a:lstStyle>
            <a:lvl1pPr>
              <a:defRPr/>
            </a:lvl1pPr>
          </a:lstStyle>
          <a:p>
            <a:pPr lvl="0"/>
            <a:r>
              <a:rPr lang="nb-NO"/>
              <a:t>Klikk for å redigere tittelstil</a:t>
            </a:r>
          </a:p>
        </p:txBody>
      </p:sp>
      <p:sp>
        <p:nvSpPr>
          <p:cNvPr id="3" name="Plassholder for loddrett tekst 2">
            <a:extLst>
              <a:ext uri="{FF2B5EF4-FFF2-40B4-BE49-F238E27FC236}">
                <a16:creationId xmlns:a16="http://schemas.microsoft.com/office/drawing/2014/main" id="{9FD993D6-1127-581E-446A-78B35BCFDAE8}"/>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a:extLst>
              <a:ext uri="{FF2B5EF4-FFF2-40B4-BE49-F238E27FC236}">
                <a16:creationId xmlns:a16="http://schemas.microsoft.com/office/drawing/2014/main" id="{50741267-7E59-AFF7-903A-6E86AC926FD4}"/>
              </a:ext>
            </a:extLst>
          </p:cNvPr>
          <p:cNvSpPr txBox="1">
            <a:spLocks noGrp="1"/>
          </p:cNvSpPr>
          <p:nvPr>
            <p:ph type="dt" sz="half" idx="7"/>
          </p:nvPr>
        </p:nvSpPr>
        <p:spPr/>
        <p:txBody>
          <a:bodyPr/>
          <a:lstStyle>
            <a:lvl1pPr>
              <a:defRPr/>
            </a:lvl1pPr>
          </a:lstStyle>
          <a:p>
            <a:pPr lvl="0"/>
            <a:endParaRPr lang="nb-NO"/>
          </a:p>
        </p:txBody>
      </p:sp>
      <p:sp>
        <p:nvSpPr>
          <p:cNvPr id="5" name="Rectangle 5">
            <a:extLst>
              <a:ext uri="{FF2B5EF4-FFF2-40B4-BE49-F238E27FC236}">
                <a16:creationId xmlns:a16="http://schemas.microsoft.com/office/drawing/2014/main" id="{9B8B711A-7C31-678A-444D-6158E3AE557F}"/>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6" name="Rectangle 6">
            <a:extLst>
              <a:ext uri="{FF2B5EF4-FFF2-40B4-BE49-F238E27FC236}">
                <a16:creationId xmlns:a16="http://schemas.microsoft.com/office/drawing/2014/main" id="{4746D883-96CC-2C65-631F-C623C4A90B18}"/>
              </a:ext>
            </a:extLst>
          </p:cNvPr>
          <p:cNvSpPr txBox="1">
            <a:spLocks noGrp="1"/>
          </p:cNvSpPr>
          <p:nvPr>
            <p:ph type="sldNum" sz="quarter" idx="8"/>
          </p:nvPr>
        </p:nvSpPr>
        <p:spPr/>
        <p:txBody>
          <a:bodyPr/>
          <a:lstStyle>
            <a:lvl1pPr>
              <a:defRPr/>
            </a:lvl1pPr>
          </a:lstStyle>
          <a:p>
            <a:pPr lvl="0"/>
            <a:fld id="{B8693222-92D9-441E-B078-8110246067AA}" type="slidenum">
              <a:t>‹#›</a:t>
            </a:fld>
            <a:endParaRPr lang="nb-NO"/>
          </a:p>
        </p:txBody>
      </p:sp>
    </p:spTree>
    <p:extLst>
      <p:ext uri="{BB962C8B-B14F-4D97-AF65-F5344CB8AC3E}">
        <p14:creationId xmlns:p14="http://schemas.microsoft.com/office/powerpoint/2010/main" val="11209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B21A2A-740F-E6A9-30D7-4E44AD906829}"/>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tabell 2">
            <a:extLst>
              <a:ext uri="{FF2B5EF4-FFF2-40B4-BE49-F238E27FC236}">
                <a16:creationId xmlns:a16="http://schemas.microsoft.com/office/drawing/2014/main" id="{5FA363C4-D2B2-54C8-333B-4D7ABDA05725}"/>
              </a:ext>
            </a:extLst>
          </p:cNvPr>
          <p:cNvSpPr txBox="1">
            <a:spLocks noGrp="1"/>
          </p:cNvSpPr>
          <p:nvPr>
            <p:ph type="tbl" idx="1"/>
          </p:nvPr>
        </p:nvSpPr>
        <p:spPr/>
        <p:txBody>
          <a:bodyPr/>
          <a:lstStyle>
            <a:lvl1pPr>
              <a:defRPr/>
            </a:lvl1pPr>
          </a:lstStyle>
          <a:p>
            <a:pPr lvl="0"/>
            <a:endParaRPr lang="nb-NO"/>
          </a:p>
        </p:txBody>
      </p:sp>
      <p:sp>
        <p:nvSpPr>
          <p:cNvPr id="4" name="Rectangle 4">
            <a:extLst>
              <a:ext uri="{FF2B5EF4-FFF2-40B4-BE49-F238E27FC236}">
                <a16:creationId xmlns:a16="http://schemas.microsoft.com/office/drawing/2014/main" id="{F0E78AF6-E51C-2C0D-9F4D-CFE6B2F81F5B}"/>
              </a:ext>
            </a:extLst>
          </p:cNvPr>
          <p:cNvSpPr txBox="1">
            <a:spLocks noGrp="1"/>
          </p:cNvSpPr>
          <p:nvPr>
            <p:ph type="dt" sz="half" idx="7"/>
          </p:nvPr>
        </p:nvSpPr>
        <p:spPr/>
        <p:txBody>
          <a:bodyPr/>
          <a:lstStyle>
            <a:lvl1pPr>
              <a:defRPr/>
            </a:lvl1pPr>
          </a:lstStyle>
          <a:p>
            <a:pPr lvl="0"/>
            <a:endParaRPr lang="nb-NO"/>
          </a:p>
        </p:txBody>
      </p:sp>
      <p:sp>
        <p:nvSpPr>
          <p:cNvPr id="5" name="Rectangle 5">
            <a:extLst>
              <a:ext uri="{FF2B5EF4-FFF2-40B4-BE49-F238E27FC236}">
                <a16:creationId xmlns:a16="http://schemas.microsoft.com/office/drawing/2014/main" id="{0A1E0C8E-8B88-3343-E122-74A3E5E70B02}"/>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6" name="Rectangle 6">
            <a:extLst>
              <a:ext uri="{FF2B5EF4-FFF2-40B4-BE49-F238E27FC236}">
                <a16:creationId xmlns:a16="http://schemas.microsoft.com/office/drawing/2014/main" id="{F97A29E3-371F-5590-00FA-C9ABA1664B91}"/>
              </a:ext>
            </a:extLst>
          </p:cNvPr>
          <p:cNvSpPr txBox="1">
            <a:spLocks noGrp="1"/>
          </p:cNvSpPr>
          <p:nvPr>
            <p:ph type="sldNum" sz="quarter" idx="8"/>
          </p:nvPr>
        </p:nvSpPr>
        <p:spPr/>
        <p:txBody>
          <a:bodyPr/>
          <a:lstStyle>
            <a:lvl1pPr>
              <a:defRPr/>
            </a:lvl1pPr>
          </a:lstStyle>
          <a:p>
            <a:pPr lvl="0"/>
            <a:fld id="{3F7F46EC-6003-4800-AE38-05B2FDDAB256}" type="slidenum">
              <a:t>‹#›</a:t>
            </a:fld>
            <a:endParaRPr lang="nb-NO"/>
          </a:p>
        </p:txBody>
      </p:sp>
    </p:spTree>
    <p:extLst>
      <p:ext uri="{BB962C8B-B14F-4D97-AF65-F5344CB8AC3E}">
        <p14:creationId xmlns:p14="http://schemas.microsoft.com/office/powerpoint/2010/main" val="302124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956ACA-53C9-AF9E-FE18-51121786C436}"/>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tekst 2">
            <a:extLst>
              <a:ext uri="{FF2B5EF4-FFF2-40B4-BE49-F238E27FC236}">
                <a16:creationId xmlns:a16="http://schemas.microsoft.com/office/drawing/2014/main" id="{CCDAA8FD-B944-ACE9-9A37-2D29B8492B76}"/>
              </a:ext>
            </a:extLst>
          </p:cNvPr>
          <p:cNvSpPr txBox="1">
            <a:spLocks noGrp="1"/>
          </p:cNvSpPr>
          <p:nvPr>
            <p:ph type="body"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F05C75-DD5A-4690-D0DE-89C36B8EC6B2}"/>
              </a:ext>
            </a:extLst>
          </p:cNvPr>
          <p:cNvSpPr txBox="1">
            <a:spLocks noGrp="1"/>
          </p:cNvSpPr>
          <p:nvPr>
            <p:ph idx="2"/>
          </p:nvPr>
        </p:nvSpPr>
        <p:spPr>
          <a:xfrm>
            <a:off x="4648196" y="1600200"/>
            <a:ext cx="4038603" cy="2185992"/>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innhold 4">
            <a:extLst>
              <a:ext uri="{FF2B5EF4-FFF2-40B4-BE49-F238E27FC236}">
                <a16:creationId xmlns:a16="http://schemas.microsoft.com/office/drawing/2014/main" id="{38E84D07-09B9-D6F2-02D7-5E813AE9F59A}"/>
              </a:ext>
            </a:extLst>
          </p:cNvPr>
          <p:cNvSpPr txBox="1">
            <a:spLocks noGrp="1"/>
          </p:cNvSpPr>
          <p:nvPr>
            <p:ph idx="3"/>
          </p:nvPr>
        </p:nvSpPr>
        <p:spPr>
          <a:xfrm>
            <a:off x="4648196" y="3938585"/>
            <a:ext cx="4038603" cy="218757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4">
            <a:extLst>
              <a:ext uri="{FF2B5EF4-FFF2-40B4-BE49-F238E27FC236}">
                <a16:creationId xmlns:a16="http://schemas.microsoft.com/office/drawing/2014/main" id="{358800CF-B2D6-777C-C4F5-1608861E6C2E}"/>
              </a:ext>
            </a:extLst>
          </p:cNvPr>
          <p:cNvSpPr txBox="1">
            <a:spLocks noGrp="1"/>
          </p:cNvSpPr>
          <p:nvPr>
            <p:ph type="dt" sz="half" idx="7"/>
          </p:nvPr>
        </p:nvSpPr>
        <p:spPr/>
        <p:txBody>
          <a:bodyPr/>
          <a:lstStyle>
            <a:lvl1pPr>
              <a:defRPr/>
            </a:lvl1pPr>
          </a:lstStyle>
          <a:p>
            <a:pPr lvl="0"/>
            <a:endParaRPr lang="nb-NO"/>
          </a:p>
        </p:txBody>
      </p:sp>
      <p:sp>
        <p:nvSpPr>
          <p:cNvPr id="7" name="Rectangle 5">
            <a:extLst>
              <a:ext uri="{FF2B5EF4-FFF2-40B4-BE49-F238E27FC236}">
                <a16:creationId xmlns:a16="http://schemas.microsoft.com/office/drawing/2014/main" id="{13CCBA42-1BEA-0FE3-46FF-59299EF79E0A}"/>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8" name="Rectangle 6">
            <a:extLst>
              <a:ext uri="{FF2B5EF4-FFF2-40B4-BE49-F238E27FC236}">
                <a16:creationId xmlns:a16="http://schemas.microsoft.com/office/drawing/2014/main" id="{3831A405-A3CE-E43A-DFF4-472811971F3F}"/>
              </a:ext>
            </a:extLst>
          </p:cNvPr>
          <p:cNvSpPr txBox="1">
            <a:spLocks noGrp="1"/>
          </p:cNvSpPr>
          <p:nvPr>
            <p:ph type="sldNum" sz="quarter" idx="8"/>
          </p:nvPr>
        </p:nvSpPr>
        <p:spPr/>
        <p:txBody>
          <a:bodyPr/>
          <a:lstStyle>
            <a:lvl1pPr>
              <a:defRPr/>
            </a:lvl1pPr>
          </a:lstStyle>
          <a:p>
            <a:pPr lvl="0"/>
            <a:fld id="{A980AAF3-7E4F-4400-822B-39A514A2E941}" type="slidenum">
              <a:t>‹#›</a:t>
            </a:fld>
            <a:endParaRPr lang="nb-NO"/>
          </a:p>
        </p:txBody>
      </p:sp>
    </p:spTree>
    <p:extLst>
      <p:ext uri="{BB962C8B-B14F-4D97-AF65-F5344CB8AC3E}">
        <p14:creationId xmlns:p14="http://schemas.microsoft.com/office/powerpoint/2010/main" val="3282145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tel, innhold og 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8F80A8-8601-0F8C-F74C-AF71199D822D}"/>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299B40A7-8C68-8DEA-E0BF-6B5E661FC58D}"/>
              </a:ext>
            </a:extLst>
          </p:cNvPr>
          <p:cNvSpPr txBox="1">
            <a:spLocks noGrp="1"/>
          </p:cNvSpPr>
          <p:nvPr>
            <p:ph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5FA1344-D676-0149-C487-FE598A37A124}"/>
              </a:ext>
            </a:extLst>
          </p:cNvPr>
          <p:cNvSpPr txBox="1">
            <a:spLocks noGrp="1"/>
          </p:cNvSpPr>
          <p:nvPr>
            <p:ph idx="2"/>
          </p:nvPr>
        </p:nvSpPr>
        <p:spPr>
          <a:xfrm>
            <a:off x="4648196" y="1600200"/>
            <a:ext cx="4038603" cy="2185992"/>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innhold 4">
            <a:extLst>
              <a:ext uri="{FF2B5EF4-FFF2-40B4-BE49-F238E27FC236}">
                <a16:creationId xmlns:a16="http://schemas.microsoft.com/office/drawing/2014/main" id="{BE4170ED-8F98-18C5-D93F-8FF02B530A32}"/>
              </a:ext>
            </a:extLst>
          </p:cNvPr>
          <p:cNvSpPr txBox="1">
            <a:spLocks noGrp="1"/>
          </p:cNvSpPr>
          <p:nvPr>
            <p:ph idx="3"/>
          </p:nvPr>
        </p:nvSpPr>
        <p:spPr>
          <a:xfrm>
            <a:off x="4648196" y="3938585"/>
            <a:ext cx="4038603" cy="218757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4">
            <a:extLst>
              <a:ext uri="{FF2B5EF4-FFF2-40B4-BE49-F238E27FC236}">
                <a16:creationId xmlns:a16="http://schemas.microsoft.com/office/drawing/2014/main" id="{F5935138-2517-D45C-1DA6-EB5DD4C607FE}"/>
              </a:ext>
            </a:extLst>
          </p:cNvPr>
          <p:cNvSpPr txBox="1">
            <a:spLocks noGrp="1"/>
          </p:cNvSpPr>
          <p:nvPr>
            <p:ph type="dt" sz="half" idx="7"/>
          </p:nvPr>
        </p:nvSpPr>
        <p:spPr/>
        <p:txBody>
          <a:bodyPr/>
          <a:lstStyle>
            <a:lvl1pPr>
              <a:defRPr/>
            </a:lvl1pPr>
          </a:lstStyle>
          <a:p>
            <a:pPr lvl="0"/>
            <a:endParaRPr lang="nb-NO"/>
          </a:p>
        </p:txBody>
      </p:sp>
      <p:sp>
        <p:nvSpPr>
          <p:cNvPr id="7" name="Rectangle 5">
            <a:extLst>
              <a:ext uri="{FF2B5EF4-FFF2-40B4-BE49-F238E27FC236}">
                <a16:creationId xmlns:a16="http://schemas.microsoft.com/office/drawing/2014/main" id="{DDCF57DF-A181-CA0A-C6D9-19FCAF0CAC6D}"/>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8" name="Rectangle 6">
            <a:extLst>
              <a:ext uri="{FF2B5EF4-FFF2-40B4-BE49-F238E27FC236}">
                <a16:creationId xmlns:a16="http://schemas.microsoft.com/office/drawing/2014/main" id="{6869F325-8335-4AA0-2718-FEB9D559059C}"/>
              </a:ext>
            </a:extLst>
          </p:cNvPr>
          <p:cNvSpPr txBox="1">
            <a:spLocks noGrp="1"/>
          </p:cNvSpPr>
          <p:nvPr>
            <p:ph type="sldNum" sz="quarter" idx="8"/>
          </p:nvPr>
        </p:nvSpPr>
        <p:spPr/>
        <p:txBody>
          <a:bodyPr/>
          <a:lstStyle>
            <a:lvl1pPr>
              <a:defRPr/>
            </a:lvl1pPr>
          </a:lstStyle>
          <a:p>
            <a:pPr lvl="0"/>
            <a:fld id="{4F85CE72-13B4-4657-8B68-D54865910540}" type="slidenum">
              <a:t>‹#›</a:t>
            </a:fld>
            <a:endParaRPr lang="nb-NO"/>
          </a:p>
        </p:txBody>
      </p:sp>
    </p:spTree>
    <p:extLst>
      <p:ext uri="{BB962C8B-B14F-4D97-AF65-F5344CB8AC3E}">
        <p14:creationId xmlns:p14="http://schemas.microsoft.com/office/powerpoint/2010/main" val="2464646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18F2FB-196A-F0C3-1095-DB0B7AEB24A5}"/>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tekst 2">
            <a:extLst>
              <a:ext uri="{FF2B5EF4-FFF2-40B4-BE49-F238E27FC236}">
                <a16:creationId xmlns:a16="http://schemas.microsoft.com/office/drawing/2014/main" id="{359BBB5A-3A58-257D-EECA-D66EE1A2C7A3}"/>
              </a:ext>
            </a:extLst>
          </p:cNvPr>
          <p:cNvSpPr txBox="1">
            <a:spLocks noGrp="1"/>
          </p:cNvSpPr>
          <p:nvPr>
            <p:ph type="body"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241243F-54EB-36C8-C0E1-6BD6388F020A}"/>
              </a:ext>
            </a:extLst>
          </p:cNvPr>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a:extLst>
              <a:ext uri="{FF2B5EF4-FFF2-40B4-BE49-F238E27FC236}">
                <a16:creationId xmlns:a16="http://schemas.microsoft.com/office/drawing/2014/main" id="{7DB1C044-CDF5-DD0E-4581-7536FF1AA13D}"/>
              </a:ext>
            </a:extLst>
          </p:cNvPr>
          <p:cNvSpPr txBox="1">
            <a:spLocks noGrp="1"/>
          </p:cNvSpPr>
          <p:nvPr>
            <p:ph type="dt" sz="half" idx="7"/>
          </p:nvPr>
        </p:nvSpPr>
        <p:spPr/>
        <p:txBody>
          <a:bodyPr/>
          <a:lstStyle>
            <a:lvl1pPr>
              <a:defRPr/>
            </a:lvl1pPr>
          </a:lstStyle>
          <a:p>
            <a:pPr lvl="0"/>
            <a:endParaRPr lang="nb-NO"/>
          </a:p>
        </p:txBody>
      </p:sp>
      <p:sp>
        <p:nvSpPr>
          <p:cNvPr id="6" name="Rectangle 5">
            <a:extLst>
              <a:ext uri="{FF2B5EF4-FFF2-40B4-BE49-F238E27FC236}">
                <a16:creationId xmlns:a16="http://schemas.microsoft.com/office/drawing/2014/main" id="{1CA9E499-5C84-2305-C199-105A29460D3B}"/>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7" name="Rectangle 6">
            <a:extLst>
              <a:ext uri="{FF2B5EF4-FFF2-40B4-BE49-F238E27FC236}">
                <a16:creationId xmlns:a16="http://schemas.microsoft.com/office/drawing/2014/main" id="{382C15B1-DA98-220D-70AA-CCA4874A0359}"/>
              </a:ext>
            </a:extLst>
          </p:cNvPr>
          <p:cNvSpPr txBox="1">
            <a:spLocks noGrp="1"/>
          </p:cNvSpPr>
          <p:nvPr>
            <p:ph type="sldNum" sz="quarter" idx="8"/>
          </p:nvPr>
        </p:nvSpPr>
        <p:spPr/>
        <p:txBody>
          <a:bodyPr/>
          <a:lstStyle>
            <a:lvl1pPr>
              <a:defRPr/>
            </a:lvl1pPr>
          </a:lstStyle>
          <a:p>
            <a:pPr lvl="0"/>
            <a:fld id="{BC317C58-503D-4335-ACD2-0903367AECC7}" type="slidenum">
              <a:t>‹#›</a:t>
            </a:fld>
            <a:endParaRPr lang="nb-NO"/>
          </a:p>
        </p:txBody>
      </p:sp>
    </p:spTree>
    <p:extLst>
      <p:ext uri="{BB962C8B-B14F-4D97-AF65-F5344CB8AC3E}">
        <p14:creationId xmlns:p14="http://schemas.microsoft.com/office/powerpoint/2010/main" val="7280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tel, to innholdsdeler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B0D98D-E50B-7C5E-CE8B-319369CCDBA1}"/>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1DFC806C-DF92-00B0-FEDC-8B08965A119F}"/>
              </a:ext>
            </a:extLst>
          </p:cNvPr>
          <p:cNvSpPr txBox="1">
            <a:spLocks noGrp="1"/>
          </p:cNvSpPr>
          <p:nvPr>
            <p:ph idx="1"/>
          </p:nvPr>
        </p:nvSpPr>
        <p:spPr>
          <a:xfrm>
            <a:off x="457200" y="1600200"/>
            <a:ext cx="4038603" cy="2185992"/>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055A0BD-8582-8678-0EF4-3546A0953901}"/>
              </a:ext>
            </a:extLst>
          </p:cNvPr>
          <p:cNvSpPr txBox="1">
            <a:spLocks noGrp="1"/>
          </p:cNvSpPr>
          <p:nvPr>
            <p:ph idx="2"/>
          </p:nvPr>
        </p:nvSpPr>
        <p:spPr>
          <a:xfrm>
            <a:off x="457200" y="3938585"/>
            <a:ext cx="4038603" cy="2187573"/>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2BE6174-AD8F-3A2D-01F1-A10AFBC2CADD}"/>
              </a:ext>
            </a:extLst>
          </p:cNvPr>
          <p:cNvSpPr txBox="1">
            <a:spLocks noGrp="1"/>
          </p:cNvSpPr>
          <p:nvPr>
            <p:ph type="body" idx="3"/>
          </p:nvPr>
        </p:nvSpPr>
        <p:spPr>
          <a:xfrm>
            <a:off x="4648196" y="1600200"/>
            <a:ext cx="4038603" cy="4525959"/>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4">
            <a:extLst>
              <a:ext uri="{FF2B5EF4-FFF2-40B4-BE49-F238E27FC236}">
                <a16:creationId xmlns:a16="http://schemas.microsoft.com/office/drawing/2014/main" id="{40B0DB02-9D02-F78A-70B2-B982EC03932C}"/>
              </a:ext>
            </a:extLst>
          </p:cNvPr>
          <p:cNvSpPr txBox="1">
            <a:spLocks noGrp="1"/>
          </p:cNvSpPr>
          <p:nvPr>
            <p:ph type="dt" sz="half" idx="7"/>
          </p:nvPr>
        </p:nvSpPr>
        <p:spPr/>
        <p:txBody>
          <a:bodyPr/>
          <a:lstStyle>
            <a:lvl1pPr>
              <a:defRPr/>
            </a:lvl1pPr>
          </a:lstStyle>
          <a:p>
            <a:pPr lvl="0"/>
            <a:endParaRPr lang="nb-NO"/>
          </a:p>
        </p:txBody>
      </p:sp>
      <p:sp>
        <p:nvSpPr>
          <p:cNvPr id="7" name="Rectangle 5">
            <a:extLst>
              <a:ext uri="{FF2B5EF4-FFF2-40B4-BE49-F238E27FC236}">
                <a16:creationId xmlns:a16="http://schemas.microsoft.com/office/drawing/2014/main" id="{C68F2E08-7F6C-06E3-3491-4465F1CEE708}"/>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8" name="Rectangle 6">
            <a:extLst>
              <a:ext uri="{FF2B5EF4-FFF2-40B4-BE49-F238E27FC236}">
                <a16:creationId xmlns:a16="http://schemas.microsoft.com/office/drawing/2014/main" id="{0184EA73-DD57-2C6B-804D-20C321376EAF}"/>
              </a:ext>
            </a:extLst>
          </p:cNvPr>
          <p:cNvSpPr txBox="1">
            <a:spLocks noGrp="1"/>
          </p:cNvSpPr>
          <p:nvPr>
            <p:ph type="sldNum" sz="quarter" idx="8"/>
          </p:nvPr>
        </p:nvSpPr>
        <p:spPr/>
        <p:txBody>
          <a:bodyPr/>
          <a:lstStyle>
            <a:lvl1pPr>
              <a:defRPr/>
            </a:lvl1pPr>
          </a:lstStyle>
          <a:p>
            <a:pPr lvl="0"/>
            <a:fld id="{8FA9B222-F4D9-4886-AFD8-B8353F9A659B}" type="slidenum">
              <a:t>‹#›</a:t>
            </a:fld>
            <a:endParaRPr lang="nb-NO"/>
          </a:p>
        </p:txBody>
      </p:sp>
    </p:spTree>
    <p:extLst>
      <p:ext uri="{BB962C8B-B14F-4D97-AF65-F5344CB8AC3E}">
        <p14:creationId xmlns:p14="http://schemas.microsoft.com/office/powerpoint/2010/main" val="427913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5A210C-755A-42E9-3CEB-17E4BCD3DC95}"/>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AD0B3A83-1FDF-F49B-480C-0AC559C3CF8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a:extLst>
              <a:ext uri="{FF2B5EF4-FFF2-40B4-BE49-F238E27FC236}">
                <a16:creationId xmlns:a16="http://schemas.microsoft.com/office/drawing/2014/main" id="{D545CC5F-4658-6BC9-F3ED-24540B060FA3}"/>
              </a:ext>
            </a:extLst>
          </p:cNvPr>
          <p:cNvSpPr txBox="1">
            <a:spLocks noGrp="1"/>
          </p:cNvSpPr>
          <p:nvPr>
            <p:ph type="dt" sz="half" idx="7"/>
          </p:nvPr>
        </p:nvSpPr>
        <p:spPr/>
        <p:txBody>
          <a:bodyPr/>
          <a:lstStyle>
            <a:lvl1pPr>
              <a:defRPr/>
            </a:lvl1pPr>
          </a:lstStyle>
          <a:p>
            <a:pPr lvl="0"/>
            <a:endParaRPr lang="nb-NO"/>
          </a:p>
        </p:txBody>
      </p:sp>
      <p:sp>
        <p:nvSpPr>
          <p:cNvPr id="5" name="Rectangle 5">
            <a:extLst>
              <a:ext uri="{FF2B5EF4-FFF2-40B4-BE49-F238E27FC236}">
                <a16:creationId xmlns:a16="http://schemas.microsoft.com/office/drawing/2014/main" id="{E67A15CE-477F-F9C3-1DC0-56620C2FD102}"/>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6" name="Rectangle 6">
            <a:extLst>
              <a:ext uri="{FF2B5EF4-FFF2-40B4-BE49-F238E27FC236}">
                <a16:creationId xmlns:a16="http://schemas.microsoft.com/office/drawing/2014/main" id="{2AAC9EF5-CCB8-6CCD-0A14-8514D75B8665}"/>
              </a:ext>
            </a:extLst>
          </p:cNvPr>
          <p:cNvSpPr txBox="1">
            <a:spLocks noGrp="1"/>
          </p:cNvSpPr>
          <p:nvPr>
            <p:ph type="sldNum" sz="quarter" idx="8"/>
          </p:nvPr>
        </p:nvSpPr>
        <p:spPr/>
        <p:txBody>
          <a:bodyPr/>
          <a:lstStyle>
            <a:lvl1pPr>
              <a:defRPr/>
            </a:lvl1pPr>
          </a:lstStyle>
          <a:p>
            <a:pPr lvl="0"/>
            <a:fld id="{E2742FB2-234A-4121-8CF7-4901D83A78D3}" type="slidenum">
              <a:t>‹#›</a:t>
            </a:fld>
            <a:endParaRPr lang="nb-NO"/>
          </a:p>
        </p:txBody>
      </p:sp>
    </p:spTree>
    <p:extLst>
      <p:ext uri="{BB962C8B-B14F-4D97-AF65-F5344CB8AC3E}">
        <p14:creationId xmlns:p14="http://schemas.microsoft.com/office/powerpoint/2010/main" val="365948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EC37AA-FEC7-B9D9-3602-BF27F8E71A31}"/>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nb-NO"/>
              <a:t>Klikk for å redigere tittelstil</a:t>
            </a:r>
          </a:p>
        </p:txBody>
      </p:sp>
      <p:sp>
        <p:nvSpPr>
          <p:cNvPr id="3" name="Plassholder for tekst 2">
            <a:extLst>
              <a:ext uri="{FF2B5EF4-FFF2-40B4-BE49-F238E27FC236}">
                <a16:creationId xmlns:a16="http://schemas.microsoft.com/office/drawing/2014/main" id="{27F38BF2-3A8A-6703-7622-CE972D5CCFC9}"/>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nb-NO"/>
              <a:t>Klikk for å redigere tekststiler i malen</a:t>
            </a:r>
          </a:p>
        </p:txBody>
      </p:sp>
      <p:sp>
        <p:nvSpPr>
          <p:cNvPr id="4" name="Rectangle 4">
            <a:extLst>
              <a:ext uri="{FF2B5EF4-FFF2-40B4-BE49-F238E27FC236}">
                <a16:creationId xmlns:a16="http://schemas.microsoft.com/office/drawing/2014/main" id="{7181031F-3F52-A2D5-4CBA-49610F4C3987}"/>
              </a:ext>
            </a:extLst>
          </p:cNvPr>
          <p:cNvSpPr txBox="1">
            <a:spLocks noGrp="1"/>
          </p:cNvSpPr>
          <p:nvPr>
            <p:ph type="dt" sz="half" idx="7"/>
          </p:nvPr>
        </p:nvSpPr>
        <p:spPr/>
        <p:txBody>
          <a:bodyPr/>
          <a:lstStyle>
            <a:lvl1pPr>
              <a:defRPr/>
            </a:lvl1pPr>
          </a:lstStyle>
          <a:p>
            <a:pPr lvl="0"/>
            <a:endParaRPr lang="nb-NO"/>
          </a:p>
        </p:txBody>
      </p:sp>
      <p:sp>
        <p:nvSpPr>
          <p:cNvPr id="5" name="Rectangle 5">
            <a:extLst>
              <a:ext uri="{FF2B5EF4-FFF2-40B4-BE49-F238E27FC236}">
                <a16:creationId xmlns:a16="http://schemas.microsoft.com/office/drawing/2014/main" id="{F8AC6345-E572-5B1C-418B-5D73E7F73544}"/>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6" name="Rectangle 6">
            <a:extLst>
              <a:ext uri="{FF2B5EF4-FFF2-40B4-BE49-F238E27FC236}">
                <a16:creationId xmlns:a16="http://schemas.microsoft.com/office/drawing/2014/main" id="{8671AC9C-BDB0-268C-7C70-1EE054863E36}"/>
              </a:ext>
            </a:extLst>
          </p:cNvPr>
          <p:cNvSpPr txBox="1">
            <a:spLocks noGrp="1"/>
          </p:cNvSpPr>
          <p:nvPr>
            <p:ph type="sldNum" sz="quarter" idx="8"/>
          </p:nvPr>
        </p:nvSpPr>
        <p:spPr/>
        <p:txBody>
          <a:bodyPr/>
          <a:lstStyle>
            <a:lvl1pPr>
              <a:defRPr/>
            </a:lvl1pPr>
          </a:lstStyle>
          <a:p>
            <a:pPr lvl="0"/>
            <a:fld id="{0D3D0185-F348-4233-BBF7-A1224C6A06C4}" type="slidenum">
              <a:t>‹#›</a:t>
            </a:fld>
            <a:endParaRPr lang="nb-NO"/>
          </a:p>
        </p:txBody>
      </p:sp>
    </p:spTree>
    <p:extLst>
      <p:ext uri="{BB962C8B-B14F-4D97-AF65-F5344CB8AC3E}">
        <p14:creationId xmlns:p14="http://schemas.microsoft.com/office/powerpoint/2010/main" val="356832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BED610-E68B-B6E9-7ACB-9712A6F28292}"/>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innhold 2">
            <a:extLst>
              <a:ext uri="{FF2B5EF4-FFF2-40B4-BE49-F238E27FC236}">
                <a16:creationId xmlns:a16="http://schemas.microsoft.com/office/drawing/2014/main" id="{A027C03A-8BC9-E889-C7FA-C3FA8D813E51}"/>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621B635-4066-1561-1DB7-AFC934C135C7}"/>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4">
            <a:extLst>
              <a:ext uri="{FF2B5EF4-FFF2-40B4-BE49-F238E27FC236}">
                <a16:creationId xmlns:a16="http://schemas.microsoft.com/office/drawing/2014/main" id="{DB15D877-A53E-571E-5784-FA2D8DEC7049}"/>
              </a:ext>
            </a:extLst>
          </p:cNvPr>
          <p:cNvSpPr txBox="1">
            <a:spLocks noGrp="1"/>
          </p:cNvSpPr>
          <p:nvPr>
            <p:ph type="dt" sz="half" idx="7"/>
          </p:nvPr>
        </p:nvSpPr>
        <p:spPr/>
        <p:txBody>
          <a:bodyPr/>
          <a:lstStyle>
            <a:lvl1pPr>
              <a:defRPr/>
            </a:lvl1pPr>
          </a:lstStyle>
          <a:p>
            <a:pPr lvl="0"/>
            <a:endParaRPr lang="nb-NO"/>
          </a:p>
        </p:txBody>
      </p:sp>
      <p:sp>
        <p:nvSpPr>
          <p:cNvPr id="6" name="Rectangle 5">
            <a:extLst>
              <a:ext uri="{FF2B5EF4-FFF2-40B4-BE49-F238E27FC236}">
                <a16:creationId xmlns:a16="http://schemas.microsoft.com/office/drawing/2014/main" id="{8E45436D-02CD-5D45-F744-AEF511E93F55}"/>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7" name="Rectangle 6">
            <a:extLst>
              <a:ext uri="{FF2B5EF4-FFF2-40B4-BE49-F238E27FC236}">
                <a16:creationId xmlns:a16="http://schemas.microsoft.com/office/drawing/2014/main" id="{21E2AD37-D949-E25E-F9B1-8598787F3456}"/>
              </a:ext>
            </a:extLst>
          </p:cNvPr>
          <p:cNvSpPr txBox="1">
            <a:spLocks noGrp="1"/>
          </p:cNvSpPr>
          <p:nvPr>
            <p:ph type="sldNum" sz="quarter" idx="8"/>
          </p:nvPr>
        </p:nvSpPr>
        <p:spPr/>
        <p:txBody>
          <a:bodyPr/>
          <a:lstStyle>
            <a:lvl1pPr>
              <a:defRPr/>
            </a:lvl1pPr>
          </a:lstStyle>
          <a:p>
            <a:pPr lvl="0"/>
            <a:fld id="{9B0D6660-6423-4032-A5CF-977108ECDF3F}" type="slidenum">
              <a:t>‹#›</a:t>
            </a:fld>
            <a:endParaRPr lang="nb-NO"/>
          </a:p>
        </p:txBody>
      </p:sp>
    </p:spTree>
    <p:extLst>
      <p:ext uri="{BB962C8B-B14F-4D97-AF65-F5344CB8AC3E}">
        <p14:creationId xmlns:p14="http://schemas.microsoft.com/office/powerpoint/2010/main" val="247167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DB0328-24C7-D185-2193-DE4C898ABD4E}"/>
              </a:ext>
            </a:extLst>
          </p:cNvPr>
          <p:cNvSpPr txBox="1">
            <a:spLocks noGrp="1"/>
          </p:cNvSpPr>
          <p:nvPr>
            <p:ph type="title"/>
          </p:nvPr>
        </p:nvSpPr>
        <p:spPr/>
        <p:txBody>
          <a:bodyPr/>
          <a:lstStyle>
            <a:lvl1pPr>
              <a:defRPr/>
            </a:lvl1pPr>
          </a:lstStyle>
          <a:p>
            <a:pPr lvl="0"/>
            <a:r>
              <a:rPr lang="nb-NO"/>
              <a:t>Klikk for å redigere tittelstil</a:t>
            </a:r>
          </a:p>
        </p:txBody>
      </p:sp>
      <p:sp>
        <p:nvSpPr>
          <p:cNvPr id="3" name="Plassholder for tekst 2">
            <a:extLst>
              <a:ext uri="{FF2B5EF4-FFF2-40B4-BE49-F238E27FC236}">
                <a16:creationId xmlns:a16="http://schemas.microsoft.com/office/drawing/2014/main" id="{31CB6A18-D26A-3A35-5DA3-4CBD09A7F2D1}"/>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79DD233-770C-45F3-4406-FA44C571CE18}"/>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C2517E9-6F70-DB31-DD25-0DBCFC537489}"/>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8A6DBDD-AB7A-25CB-981B-9B9FEB949916}"/>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4">
            <a:extLst>
              <a:ext uri="{FF2B5EF4-FFF2-40B4-BE49-F238E27FC236}">
                <a16:creationId xmlns:a16="http://schemas.microsoft.com/office/drawing/2014/main" id="{90C0AC6E-1EA5-0F1B-DBA6-7DA49D963C61}"/>
              </a:ext>
            </a:extLst>
          </p:cNvPr>
          <p:cNvSpPr txBox="1">
            <a:spLocks noGrp="1"/>
          </p:cNvSpPr>
          <p:nvPr>
            <p:ph type="dt" sz="half" idx="7"/>
          </p:nvPr>
        </p:nvSpPr>
        <p:spPr/>
        <p:txBody>
          <a:bodyPr/>
          <a:lstStyle>
            <a:lvl1pPr>
              <a:defRPr/>
            </a:lvl1pPr>
          </a:lstStyle>
          <a:p>
            <a:pPr lvl="0"/>
            <a:endParaRPr lang="nb-NO"/>
          </a:p>
        </p:txBody>
      </p:sp>
      <p:sp>
        <p:nvSpPr>
          <p:cNvPr id="8" name="Rectangle 5">
            <a:extLst>
              <a:ext uri="{FF2B5EF4-FFF2-40B4-BE49-F238E27FC236}">
                <a16:creationId xmlns:a16="http://schemas.microsoft.com/office/drawing/2014/main" id="{0363BAE8-E254-5393-9A85-53726511FFBE}"/>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9" name="Rectangle 6">
            <a:extLst>
              <a:ext uri="{FF2B5EF4-FFF2-40B4-BE49-F238E27FC236}">
                <a16:creationId xmlns:a16="http://schemas.microsoft.com/office/drawing/2014/main" id="{DA885206-E3A8-1085-D5FA-83586BE1675C}"/>
              </a:ext>
            </a:extLst>
          </p:cNvPr>
          <p:cNvSpPr txBox="1">
            <a:spLocks noGrp="1"/>
          </p:cNvSpPr>
          <p:nvPr>
            <p:ph type="sldNum" sz="quarter" idx="8"/>
          </p:nvPr>
        </p:nvSpPr>
        <p:spPr/>
        <p:txBody>
          <a:bodyPr/>
          <a:lstStyle>
            <a:lvl1pPr>
              <a:defRPr/>
            </a:lvl1pPr>
          </a:lstStyle>
          <a:p>
            <a:pPr lvl="0"/>
            <a:fld id="{4B33CF59-C32C-4F84-87AB-FBEB6B982AE8}" type="slidenum">
              <a:t>‹#›</a:t>
            </a:fld>
            <a:endParaRPr lang="nb-NO"/>
          </a:p>
        </p:txBody>
      </p:sp>
    </p:spTree>
    <p:extLst>
      <p:ext uri="{BB962C8B-B14F-4D97-AF65-F5344CB8AC3E}">
        <p14:creationId xmlns:p14="http://schemas.microsoft.com/office/powerpoint/2010/main" val="300107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64FA31-7E85-C138-4AEF-AF6D8D5E96CC}"/>
              </a:ext>
            </a:extLst>
          </p:cNvPr>
          <p:cNvSpPr txBox="1">
            <a:spLocks noGrp="1"/>
          </p:cNvSpPr>
          <p:nvPr>
            <p:ph type="title"/>
          </p:nvPr>
        </p:nvSpPr>
        <p:spPr/>
        <p:txBody>
          <a:bodyPr/>
          <a:lstStyle>
            <a:lvl1pPr>
              <a:defRPr/>
            </a:lvl1pPr>
          </a:lstStyle>
          <a:p>
            <a:pPr lvl="0"/>
            <a:r>
              <a:rPr lang="nb-NO"/>
              <a:t>Klikk for å redigere tittelstil</a:t>
            </a:r>
          </a:p>
        </p:txBody>
      </p:sp>
      <p:sp>
        <p:nvSpPr>
          <p:cNvPr id="3" name="Rectangle 4">
            <a:extLst>
              <a:ext uri="{FF2B5EF4-FFF2-40B4-BE49-F238E27FC236}">
                <a16:creationId xmlns:a16="http://schemas.microsoft.com/office/drawing/2014/main" id="{D06BF6AE-CC08-5436-E8B0-3E848B922349}"/>
              </a:ext>
            </a:extLst>
          </p:cNvPr>
          <p:cNvSpPr txBox="1">
            <a:spLocks noGrp="1"/>
          </p:cNvSpPr>
          <p:nvPr>
            <p:ph type="dt" sz="half" idx="7"/>
          </p:nvPr>
        </p:nvSpPr>
        <p:spPr/>
        <p:txBody>
          <a:bodyPr/>
          <a:lstStyle>
            <a:lvl1pPr>
              <a:defRPr/>
            </a:lvl1pPr>
          </a:lstStyle>
          <a:p>
            <a:pPr lvl="0"/>
            <a:endParaRPr lang="nb-NO"/>
          </a:p>
        </p:txBody>
      </p:sp>
      <p:sp>
        <p:nvSpPr>
          <p:cNvPr id="4" name="Rectangle 5">
            <a:extLst>
              <a:ext uri="{FF2B5EF4-FFF2-40B4-BE49-F238E27FC236}">
                <a16:creationId xmlns:a16="http://schemas.microsoft.com/office/drawing/2014/main" id="{73CFF7E8-41B9-1BFB-B0B4-5B567B9C728C}"/>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5" name="Rectangle 6">
            <a:extLst>
              <a:ext uri="{FF2B5EF4-FFF2-40B4-BE49-F238E27FC236}">
                <a16:creationId xmlns:a16="http://schemas.microsoft.com/office/drawing/2014/main" id="{6CD223ED-73A6-4469-2266-E4C6A26478FB}"/>
              </a:ext>
            </a:extLst>
          </p:cNvPr>
          <p:cNvSpPr txBox="1">
            <a:spLocks noGrp="1"/>
          </p:cNvSpPr>
          <p:nvPr>
            <p:ph type="sldNum" sz="quarter" idx="8"/>
          </p:nvPr>
        </p:nvSpPr>
        <p:spPr/>
        <p:txBody>
          <a:bodyPr/>
          <a:lstStyle>
            <a:lvl1pPr>
              <a:defRPr/>
            </a:lvl1pPr>
          </a:lstStyle>
          <a:p>
            <a:pPr lvl="0"/>
            <a:fld id="{237AC717-55B5-475E-9FAA-F5CB00341790}" type="slidenum">
              <a:t>‹#›</a:t>
            </a:fld>
            <a:endParaRPr lang="nb-NO"/>
          </a:p>
        </p:txBody>
      </p:sp>
    </p:spTree>
    <p:extLst>
      <p:ext uri="{BB962C8B-B14F-4D97-AF65-F5344CB8AC3E}">
        <p14:creationId xmlns:p14="http://schemas.microsoft.com/office/powerpoint/2010/main" val="218775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188483-E12C-5E06-9A8C-14BDB86CB49F}"/>
              </a:ext>
            </a:extLst>
          </p:cNvPr>
          <p:cNvSpPr txBox="1">
            <a:spLocks noGrp="1"/>
          </p:cNvSpPr>
          <p:nvPr>
            <p:ph type="dt" sz="half" idx="7"/>
          </p:nvPr>
        </p:nvSpPr>
        <p:spPr/>
        <p:txBody>
          <a:bodyPr/>
          <a:lstStyle>
            <a:lvl1pPr>
              <a:defRPr/>
            </a:lvl1pPr>
          </a:lstStyle>
          <a:p>
            <a:pPr lvl="0"/>
            <a:endParaRPr lang="nb-NO"/>
          </a:p>
        </p:txBody>
      </p:sp>
      <p:sp>
        <p:nvSpPr>
          <p:cNvPr id="3" name="Rectangle 5">
            <a:extLst>
              <a:ext uri="{FF2B5EF4-FFF2-40B4-BE49-F238E27FC236}">
                <a16:creationId xmlns:a16="http://schemas.microsoft.com/office/drawing/2014/main" id="{C1C9BD92-0FC2-F8D0-F73D-9FA73AC305D9}"/>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4" name="Rectangle 6">
            <a:extLst>
              <a:ext uri="{FF2B5EF4-FFF2-40B4-BE49-F238E27FC236}">
                <a16:creationId xmlns:a16="http://schemas.microsoft.com/office/drawing/2014/main" id="{5F16106A-3478-898A-8D01-3CBC96A4C699}"/>
              </a:ext>
            </a:extLst>
          </p:cNvPr>
          <p:cNvSpPr txBox="1">
            <a:spLocks noGrp="1"/>
          </p:cNvSpPr>
          <p:nvPr>
            <p:ph type="sldNum" sz="quarter" idx="8"/>
          </p:nvPr>
        </p:nvSpPr>
        <p:spPr/>
        <p:txBody>
          <a:bodyPr/>
          <a:lstStyle>
            <a:lvl1pPr>
              <a:defRPr/>
            </a:lvl1pPr>
          </a:lstStyle>
          <a:p>
            <a:pPr lvl="0"/>
            <a:fld id="{2B502B9F-B66B-4BBE-8C85-A6F5427AC58C}" type="slidenum">
              <a:t>‹#›</a:t>
            </a:fld>
            <a:endParaRPr lang="nb-NO"/>
          </a:p>
        </p:txBody>
      </p:sp>
    </p:spTree>
    <p:extLst>
      <p:ext uri="{BB962C8B-B14F-4D97-AF65-F5344CB8AC3E}">
        <p14:creationId xmlns:p14="http://schemas.microsoft.com/office/powerpoint/2010/main" val="1190241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B39BD8-4271-84C4-DC04-C5516904D61B}"/>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nb-NO"/>
              <a:t>Klikk for å redigere tittelstil</a:t>
            </a:r>
          </a:p>
        </p:txBody>
      </p:sp>
      <p:sp>
        <p:nvSpPr>
          <p:cNvPr id="3" name="Plassholder for innhold 2">
            <a:extLst>
              <a:ext uri="{FF2B5EF4-FFF2-40B4-BE49-F238E27FC236}">
                <a16:creationId xmlns:a16="http://schemas.microsoft.com/office/drawing/2014/main" id="{60C74448-B27D-5354-6764-4D46CC2D15DC}"/>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D4ED780-73C0-2B1B-E89A-23309E2DA24B}"/>
              </a:ext>
            </a:extLst>
          </p:cNvPr>
          <p:cNvSpPr txBox="1">
            <a:spLocks noGrp="1"/>
          </p:cNvSpPr>
          <p:nvPr>
            <p:ph type="body" idx="2"/>
          </p:nvPr>
        </p:nvSpPr>
        <p:spPr>
          <a:xfrm>
            <a:off x="457200" y="1435105"/>
            <a:ext cx="3008311" cy="4691064"/>
          </a:xfrm>
        </p:spPr>
        <p:txBody>
          <a:bodyPr/>
          <a:lstStyle>
            <a:lvl1pPr marL="0" indent="0">
              <a:spcBef>
                <a:spcPts val="300"/>
              </a:spcBef>
              <a:buNone/>
              <a:defRPr sz="1400"/>
            </a:lvl1pPr>
          </a:lstStyle>
          <a:p>
            <a:pPr lvl="0"/>
            <a:r>
              <a:rPr lang="nb-NO"/>
              <a:t>Klikk for å redigere tekststiler i malen</a:t>
            </a:r>
          </a:p>
        </p:txBody>
      </p:sp>
      <p:sp>
        <p:nvSpPr>
          <p:cNvPr id="5" name="Rectangle 4">
            <a:extLst>
              <a:ext uri="{FF2B5EF4-FFF2-40B4-BE49-F238E27FC236}">
                <a16:creationId xmlns:a16="http://schemas.microsoft.com/office/drawing/2014/main" id="{691C72D4-6A10-F4A3-3A01-41048F2BC9B2}"/>
              </a:ext>
            </a:extLst>
          </p:cNvPr>
          <p:cNvSpPr txBox="1">
            <a:spLocks noGrp="1"/>
          </p:cNvSpPr>
          <p:nvPr>
            <p:ph type="dt" sz="half" idx="7"/>
          </p:nvPr>
        </p:nvSpPr>
        <p:spPr/>
        <p:txBody>
          <a:bodyPr/>
          <a:lstStyle>
            <a:lvl1pPr>
              <a:defRPr/>
            </a:lvl1pPr>
          </a:lstStyle>
          <a:p>
            <a:pPr lvl="0"/>
            <a:endParaRPr lang="nb-NO"/>
          </a:p>
        </p:txBody>
      </p:sp>
      <p:sp>
        <p:nvSpPr>
          <p:cNvPr id="6" name="Rectangle 5">
            <a:extLst>
              <a:ext uri="{FF2B5EF4-FFF2-40B4-BE49-F238E27FC236}">
                <a16:creationId xmlns:a16="http://schemas.microsoft.com/office/drawing/2014/main" id="{EF8AC3FD-94F3-C870-44B1-18F20F716AEC}"/>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7" name="Rectangle 6">
            <a:extLst>
              <a:ext uri="{FF2B5EF4-FFF2-40B4-BE49-F238E27FC236}">
                <a16:creationId xmlns:a16="http://schemas.microsoft.com/office/drawing/2014/main" id="{352E0C6B-C891-92DF-DE17-7FF419F3CAF1}"/>
              </a:ext>
            </a:extLst>
          </p:cNvPr>
          <p:cNvSpPr txBox="1">
            <a:spLocks noGrp="1"/>
          </p:cNvSpPr>
          <p:nvPr>
            <p:ph type="sldNum" sz="quarter" idx="8"/>
          </p:nvPr>
        </p:nvSpPr>
        <p:spPr/>
        <p:txBody>
          <a:bodyPr/>
          <a:lstStyle>
            <a:lvl1pPr>
              <a:defRPr/>
            </a:lvl1pPr>
          </a:lstStyle>
          <a:p>
            <a:pPr lvl="0"/>
            <a:fld id="{436460CA-F620-4EA0-BABA-80BFE10D2D0E}" type="slidenum">
              <a:t>‹#›</a:t>
            </a:fld>
            <a:endParaRPr lang="nb-NO"/>
          </a:p>
        </p:txBody>
      </p:sp>
    </p:spTree>
    <p:extLst>
      <p:ext uri="{BB962C8B-B14F-4D97-AF65-F5344CB8AC3E}">
        <p14:creationId xmlns:p14="http://schemas.microsoft.com/office/powerpoint/2010/main" val="42585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EFF0DC-49B1-8AC5-D17B-A5D15DEA63BF}"/>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nb-NO"/>
              <a:t>Klikk for å redigere tittelstil</a:t>
            </a:r>
          </a:p>
        </p:txBody>
      </p:sp>
      <p:sp>
        <p:nvSpPr>
          <p:cNvPr id="3" name="Plassholder for bilde 2">
            <a:extLst>
              <a:ext uri="{FF2B5EF4-FFF2-40B4-BE49-F238E27FC236}">
                <a16:creationId xmlns:a16="http://schemas.microsoft.com/office/drawing/2014/main" id="{C695B44C-37B2-3085-0BD0-C24DF4FE8201}"/>
              </a:ext>
            </a:extLst>
          </p:cNvPr>
          <p:cNvSpPr txBox="1">
            <a:spLocks noGrp="1"/>
          </p:cNvSpPr>
          <p:nvPr>
            <p:ph type="pic" idx="1"/>
          </p:nvPr>
        </p:nvSpPr>
        <p:spPr>
          <a:xfrm>
            <a:off x="1792288" y="612776"/>
            <a:ext cx="5486400" cy="4114800"/>
          </a:xfrm>
        </p:spPr>
        <p:txBody>
          <a:bodyPr/>
          <a:lstStyle>
            <a:lvl1pPr marL="0" indent="0">
              <a:buNone/>
              <a:defRPr/>
            </a:lvl1pPr>
          </a:lstStyle>
          <a:p>
            <a:pPr lvl="0"/>
            <a:endParaRPr lang="nb-NO"/>
          </a:p>
        </p:txBody>
      </p:sp>
      <p:sp>
        <p:nvSpPr>
          <p:cNvPr id="4" name="Plassholder for tekst 3">
            <a:extLst>
              <a:ext uri="{FF2B5EF4-FFF2-40B4-BE49-F238E27FC236}">
                <a16:creationId xmlns:a16="http://schemas.microsoft.com/office/drawing/2014/main" id="{393ECDB0-0D06-4205-B7DF-5C0E0AB9D9E3}"/>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nb-NO"/>
              <a:t>Klikk for å redigere tekststiler i malen</a:t>
            </a:r>
          </a:p>
        </p:txBody>
      </p:sp>
      <p:sp>
        <p:nvSpPr>
          <p:cNvPr id="5" name="Rectangle 4">
            <a:extLst>
              <a:ext uri="{FF2B5EF4-FFF2-40B4-BE49-F238E27FC236}">
                <a16:creationId xmlns:a16="http://schemas.microsoft.com/office/drawing/2014/main" id="{BD7635F4-0F69-B71E-2363-588FFB78F48C}"/>
              </a:ext>
            </a:extLst>
          </p:cNvPr>
          <p:cNvSpPr txBox="1">
            <a:spLocks noGrp="1"/>
          </p:cNvSpPr>
          <p:nvPr>
            <p:ph type="dt" sz="half" idx="7"/>
          </p:nvPr>
        </p:nvSpPr>
        <p:spPr/>
        <p:txBody>
          <a:bodyPr/>
          <a:lstStyle>
            <a:lvl1pPr>
              <a:defRPr/>
            </a:lvl1pPr>
          </a:lstStyle>
          <a:p>
            <a:pPr lvl="0"/>
            <a:endParaRPr lang="nb-NO"/>
          </a:p>
        </p:txBody>
      </p:sp>
      <p:sp>
        <p:nvSpPr>
          <p:cNvPr id="6" name="Rectangle 5">
            <a:extLst>
              <a:ext uri="{FF2B5EF4-FFF2-40B4-BE49-F238E27FC236}">
                <a16:creationId xmlns:a16="http://schemas.microsoft.com/office/drawing/2014/main" id="{11F38279-FE68-F643-C008-258C2FE90D60}"/>
              </a:ext>
            </a:extLst>
          </p:cNvPr>
          <p:cNvSpPr txBox="1">
            <a:spLocks noGrp="1"/>
          </p:cNvSpPr>
          <p:nvPr>
            <p:ph type="ftr" sz="quarter" idx="9"/>
          </p:nvPr>
        </p:nvSpPr>
        <p:spPr/>
        <p:txBody>
          <a:bodyPr/>
          <a:lstStyle>
            <a:lvl1pPr>
              <a:defRPr/>
            </a:lvl1pPr>
          </a:lstStyle>
          <a:p>
            <a:pPr lvl="0"/>
            <a:r>
              <a:rPr lang="nb-NO"/>
              <a:t>Virksomhetsplan for Holtet barnehage 2023-2026</a:t>
            </a:r>
          </a:p>
        </p:txBody>
      </p:sp>
      <p:sp>
        <p:nvSpPr>
          <p:cNvPr id="7" name="Rectangle 6">
            <a:extLst>
              <a:ext uri="{FF2B5EF4-FFF2-40B4-BE49-F238E27FC236}">
                <a16:creationId xmlns:a16="http://schemas.microsoft.com/office/drawing/2014/main" id="{7ACB3EB3-5A17-067C-D744-79CEF5D08886}"/>
              </a:ext>
            </a:extLst>
          </p:cNvPr>
          <p:cNvSpPr txBox="1">
            <a:spLocks noGrp="1"/>
          </p:cNvSpPr>
          <p:nvPr>
            <p:ph type="sldNum" sz="quarter" idx="8"/>
          </p:nvPr>
        </p:nvSpPr>
        <p:spPr/>
        <p:txBody>
          <a:bodyPr/>
          <a:lstStyle>
            <a:lvl1pPr>
              <a:defRPr/>
            </a:lvl1pPr>
          </a:lstStyle>
          <a:p>
            <a:pPr lvl="0"/>
            <a:fld id="{897C33D0-FDB8-4FBF-AA50-365C770F8EE2}" type="slidenum">
              <a:t>‹#›</a:t>
            </a:fld>
            <a:endParaRPr lang="nb-NO"/>
          </a:p>
        </p:txBody>
      </p:sp>
    </p:spTree>
    <p:extLst>
      <p:ext uri="{BB962C8B-B14F-4D97-AF65-F5344CB8AC3E}">
        <p14:creationId xmlns:p14="http://schemas.microsoft.com/office/powerpoint/2010/main" val="3035378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CB2618E-ADBF-0A92-7A3C-9055046A39C7}"/>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nb-NO"/>
              <a:t>Klikk for å redigere tittelstil</a:t>
            </a:r>
          </a:p>
        </p:txBody>
      </p:sp>
      <p:sp>
        <p:nvSpPr>
          <p:cNvPr id="3" name="Rectangle 3">
            <a:extLst>
              <a:ext uri="{FF2B5EF4-FFF2-40B4-BE49-F238E27FC236}">
                <a16:creationId xmlns:a16="http://schemas.microsoft.com/office/drawing/2014/main" id="{6F7F5BD6-AC53-B978-FD8A-6F38DB6CB369}"/>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4">
            <a:extLst>
              <a:ext uri="{FF2B5EF4-FFF2-40B4-BE49-F238E27FC236}">
                <a16:creationId xmlns:a16="http://schemas.microsoft.com/office/drawing/2014/main" id="{22570B86-C0F6-E534-0EA9-A91F500CEEC2}"/>
              </a:ext>
            </a:extLst>
          </p:cNvPr>
          <p:cNvSpPr txBox="1">
            <a:spLocks noGrp="1"/>
          </p:cNvSpPr>
          <p:nvPr>
            <p:ph type="dt" sz="half" idx="2"/>
          </p:nvPr>
        </p:nvSpPr>
        <p:spPr>
          <a:xfrm>
            <a:off x="457200" y="6245223"/>
            <a:ext cx="2133596" cy="47624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b-NO" sz="1400" b="0" i="0" u="none" strike="noStrike" kern="1200" cap="none" spc="0" baseline="0">
                <a:solidFill>
                  <a:srgbClr val="000000"/>
                </a:solidFill>
                <a:uFillTx/>
                <a:latin typeface="Arial"/>
              </a:defRPr>
            </a:lvl1pPr>
          </a:lstStyle>
          <a:p>
            <a:pPr lvl="0"/>
            <a:endParaRPr lang="nb-NO"/>
          </a:p>
        </p:txBody>
      </p:sp>
      <p:sp>
        <p:nvSpPr>
          <p:cNvPr id="5" name="Rectangle 5">
            <a:extLst>
              <a:ext uri="{FF2B5EF4-FFF2-40B4-BE49-F238E27FC236}">
                <a16:creationId xmlns:a16="http://schemas.microsoft.com/office/drawing/2014/main" id="{9E6BD2AB-3D53-59BE-1EF8-50AA02239007}"/>
              </a:ext>
            </a:extLst>
          </p:cNvPr>
          <p:cNvSpPr txBox="1">
            <a:spLocks noGrp="1"/>
          </p:cNvSpPr>
          <p:nvPr>
            <p:ph type="ftr" sz="quarter" idx="3"/>
          </p:nvPr>
        </p:nvSpPr>
        <p:spPr>
          <a:xfrm>
            <a:off x="3124203" y="6245223"/>
            <a:ext cx="2895603" cy="476246"/>
          </a:xfrm>
          <a:prstGeom prst="rect">
            <a:avLst/>
          </a:prstGeom>
          <a:noFill/>
          <a:ln>
            <a:noFill/>
          </a:ln>
        </p:spPr>
        <p:txBody>
          <a:bodyPr vert="horz" wrap="square" lIns="91440" tIns="45720" rIns="91440" bIns="45720" anchor="t" anchorCtr="1" compatLnSpc="1">
            <a:noAutofit/>
          </a:bodyPr>
          <a:lstStyle>
            <a:lvl1pPr marL="0" marR="0" lvl="0" indent="0" algn="ctr" defTabSz="914400" rtl="0" fontAlgn="auto" hangingPunct="1">
              <a:lnSpc>
                <a:spcPct val="100000"/>
              </a:lnSpc>
              <a:spcBef>
                <a:spcPts val="0"/>
              </a:spcBef>
              <a:spcAft>
                <a:spcPts val="0"/>
              </a:spcAft>
              <a:buNone/>
              <a:tabLst/>
              <a:defRPr lang="nb-NO" sz="1400" b="0" i="0" u="none" strike="noStrike" kern="1200" cap="none" spc="0" baseline="0">
                <a:solidFill>
                  <a:srgbClr val="000000"/>
                </a:solidFill>
                <a:uFillTx/>
                <a:latin typeface="Arial"/>
              </a:defRPr>
            </a:lvl1pPr>
          </a:lstStyle>
          <a:p>
            <a:pPr lvl="0"/>
            <a:r>
              <a:rPr lang="nb-NO"/>
              <a:t>Virksomhetsplan for Holtet barnehage 2023-2026</a:t>
            </a:r>
          </a:p>
        </p:txBody>
      </p:sp>
      <p:sp>
        <p:nvSpPr>
          <p:cNvPr id="6" name="Rectangle 6">
            <a:extLst>
              <a:ext uri="{FF2B5EF4-FFF2-40B4-BE49-F238E27FC236}">
                <a16:creationId xmlns:a16="http://schemas.microsoft.com/office/drawing/2014/main" id="{C82F682D-6659-BEDC-9515-B78CAFAF4AD1}"/>
              </a:ext>
            </a:extLst>
          </p:cNvPr>
          <p:cNvSpPr txBox="1">
            <a:spLocks noGrp="1"/>
          </p:cNvSpPr>
          <p:nvPr>
            <p:ph type="sldNum" sz="quarter" idx="4"/>
          </p:nvPr>
        </p:nvSpPr>
        <p:spPr>
          <a:xfrm>
            <a:off x="6553203" y="6245223"/>
            <a:ext cx="2133596" cy="47624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b-NO" sz="1400" b="0" i="0" u="none" strike="noStrike" kern="1200" cap="none" spc="0" baseline="0">
                <a:solidFill>
                  <a:srgbClr val="000000"/>
                </a:solidFill>
                <a:uFillTx/>
                <a:latin typeface="Arial" pitchFamily="34"/>
              </a:defRPr>
            </a:lvl1pPr>
          </a:lstStyle>
          <a:p>
            <a:pPr lvl="0"/>
            <a:fld id="{07187494-FD9E-41D5-8CB0-DA80312567E5}" type="slidenum">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marL="0" marR="0" lvl="0" indent="0" algn="ctr" defTabSz="914400" rtl="0" fontAlgn="auto" hangingPunct="0">
        <a:lnSpc>
          <a:spcPct val="100000"/>
        </a:lnSpc>
        <a:spcBef>
          <a:spcPts val="0"/>
        </a:spcBef>
        <a:spcAft>
          <a:spcPts val="0"/>
        </a:spcAft>
        <a:buNone/>
        <a:tabLst/>
        <a:defRPr lang="nb-NO" sz="4400" b="0" i="0" u="none" strike="noStrike" kern="0" cap="none" spc="0" baseline="0">
          <a:solidFill>
            <a:srgbClr val="000000"/>
          </a:solidFill>
          <a:uFillTx/>
          <a:latin typeface="Arial"/>
        </a:defRPr>
      </a:lvl1pPr>
    </p:titleStyle>
    <p:bodyStyle>
      <a:lvl1pPr marL="342900" marR="0" lvl="0" indent="-342900" algn="l" defTabSz="914400" rtl="0" fontAlgn="auto" hangingPunct="0">
        <a:lnSpc>
          <a:spcPct val="100000"/>
        </a:lnSpc>
        <a:spcBef>
          <a:spcPts val="800"/>
        </a:spcBef>
        <a:spcAft>
          <a:spcPts val="0"/>
        </a:spcAft>
        <a:buSzPct val="100000"/>
        <a:buChar char="•"/>
        <a:tabLst/>
        <a:defRPr lang="nb-NO" sz="3200" b="0" i="0" u="none" strike="noStrike" kern="0" cap="none" spc="0" baseline="0">
          <a:solidFill>
            <a:srgbClr val="000000"/>
          </a:solidFill>
          <a:uFillTx/>
          <a:latin typeface="Arial"/>
        </a:defRPr>
      </a:lvl1pPr>
      <a:lvl2pPr marL="742950" marR="0" lvl="1" indent="-285750" algn="l" defTabSz="914400" rtl="0" fontAlgn="auto" hangingPunct="0">
        <a:lnSpc>
          <a:spcPct val="100000"/>
        </a:lnSpc>
        <a:spcBef>
          <a:spcPts val="700"/>
        </a:spcBef>
        <a:spcAft>
          <a:spcPts val="0"/>
        </a:spcAft>
        <a:buSzPct val="100000"/>
        <a:buChar char="–"/>
        <a:tabLst/>
        <a:defRPr lang="nb-NO" sz="2800" b="0" i="0" u="none" strike="noStrike" kern="0" cap="none" spc="0" baseline="0">
          <a:solidFill>
            <a:srgbClr val="000000"/>
          </a:solidFill>
          <a:uFillTx/>
          <a:latin typeface="Arial"/>
        </a:defRPr>
      </a:lvl2pPr>
      <a:lvl3pPr marL="1143000" marR="0" lvl="2" indent="-228600" algn="l" defTabSz="914400" rtl="0" fontAlgn="auto" hangingPunct="0">
        <a:lnSpc>
          <a:spcPct val="100000"/>
        </a:lnSpc>
        <a:spcBef>
          <a:spcPts val="600"/>
        </a:spcBef>
        <a:spcAft>
          <a:spcPts val="0"/>
        </a:spcAft>
        <a:buSzPct val="100000"/>
        <a:buChar char="•"/>
        <a:tabLst/>
        <a:defRPr lang="nb-NO" sz="2400" b="0" i="0" u="none" strike="noStrike" kern="0" cap="none" spc="0" baseline="0">
          <a:solidFill>
            <a:srgbClr val="000000"/>
          </a:solidFill>
          <a:uFillTx/>
          <a:latin typeface="Arial"/>
        </a:defRPr>
      </a:lvl3pPr>
      <a:lvl4pPr marL="1600200" marR="0" lvl="3" indent="-228600" algn="l" defTabSz="914400" rtl="0" fontAlgn="auto" hangingPunct="0">
        <a:lnSpc>
          <a:spcPct val="100000"/>
        </a:lnSpc>
        <a:spcBef>
          <a:spcPts val="500"/>
        </a:spcBef>
        <a:spcAft>
          <a:spcPts val="0"/>
        </a:spcAft>
        <a:buSzPct val="100000"/>
        <a:buChar char="–"/>
        <a:tabLst/>
        <a:defRPr lang="nb-NO" sz="2000" b="0" i="0" u="none" strike="noStrike" kern="0" cap="none" spc="0" baseline="0">
          <a:solidFill>
            <a:srgbClr val="000000"/>
          </a:solidFill>
          <a:uFillTx/>
          <a:latin typeface="Arial"/>
        </a:defRPr>
      </a:lvl4pPr>
      <a:lvl5pPr marL="2057400" marR="0" lvl="4" indent="-228600" algn="l" defTabSz="914400" rtl="0" fontAlgn="auto" hangingPunct="0">
        <a:lnSpc>
          <a:spcPct val="100000"/>
        </a:lnSpc>
        <a:spcBef>
          <a:spcPts val="500"/>
        </a:spcBef>
        <a:spcAft>
          <a:spcPts val="0"/>
        </a:spcAft>
        <a:buSzPct val="100000"/>
        <a:buChar char="»"/>
        <a:tabLst/>
        <a:defRPr lang="nb-NO" sz="2000" b="0" i="0" u="none" strike="noStrike" kern="0" cap="none" spc="0" baseline="0">
          <a:solidFill>
            <a:srgbClr val="000000"/>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file:///C:\Users\HBH-2\Downloads\spraakplan.456571.no%20(1).html#mainmenu"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HBH-2\Downloads\spraakplan.456571.no%20(1).html#mainmen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file:///C:\Users\HBH-2\Downloads\Strategi+for+begrepsundervisning%20(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file:///C:\Users\HBH-2\Downloads\spraakplan.456571.no%20(1).html#mainmen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3"/>
          <a:tile sx="99996" sy="99996" algn="tl"/>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05E4C16-861C-6D82-D63D-9CEEC35635C3}"/>
              </a:ext>
            </a:extLst>
          </p:cNvPr>
          <p:cNvSpPr txBox="1">
            <a:spLocks noGrp="1"/>
          </p:cNvSpPr>
          <p:nvPr>
            <p:ph type="ctrTitle"/>
          </p:nvPr>
        </p:nvSpPr>
        <p:spPr>
          <a:xfrm>
            <a:off x="781043" y="447150"/>
            <a:ext cx="7581903" cy="234945"/>
          </a:xfrm>
        </p:spPr>
        <p:txBody>
          <a:bodyPr/>
          <a:lstStyle/>
          <a:p>
            <a:pPr lvl="0" hangingPunct="1"/>
            <a:br>
              <a:rPr lang="nb-NO" sz="2400">
                <a:solidFill>
                  <a:srgbClr val="262673"/>
                </a:solidFill>
                <a:latin typeface="Comic Sans MS" pitchFamily="66"/>
              </a:rPr>
            </a:br>
            <a:br>
              <a:rPr lang="nb-NO" sz="2400">
                <a:solidFill>
                  <a:srgbClr val="262673"/>
                </a:solidFill>
                <a:latin typeface="Comic Sans MS" pitchFamily="66"/>
              </a:rPr>
            </a:br>
            <a:br>
              <a:rPr lang="nb-NO" sz="2400">
                <a:solidFill>
                  <a:srgbClr val="009A46"/>
                </a:solidFill>
                <a:latin typeface="Comic Sans MS" pitchFamily="66"/>
              </a:rPr>
            </a:br>
            <a:endParaRPr lang="nb-NO" sz="2400">
              <a:solidFill>
                <a:srgbClr val="009A46"/>
              </a:solidFill>
              <a:latin typeface="Comic Sans MS" pitchFamily="66"/>
            </a:endParaRPr>
          </a:p>
        </p:txBody>
      </p:sp>
      <p:pic>
        <p:nvPicPr>
          <p:cNvPr id="4" name="Bilde 4" descr="Et bilde som inneholder utendørs, konstruksjon, himmel, vindu&#10;&#10;Automatisk generert beskrivelse">
            <a:extLst>
              <a:ext uri="{FF2B5EF4-FFF2-40B4-BE49-F238E27FC236}">
                <a16:creationId xmlns:a16="http://schemas.microsoft.com/office/drawing/2014/main" id="{531FD0BB-C209-C874-B9D7-C305BD7FD178}"/>
              </a:ext>
            </a:extLst>
          </p:cNvPr>
          <p:cNvPicPr>
            <a:picLocks noChangeAspect="1"/>
          </p:cNvPicPr>
          <p:nvPr/>
        </p:nvPicPr>
        <p:blipFill>
          <a:blip r:embed="rId4"/>
          <a:stretch>
            <a:fillRect/>
          </a:stretch>
        </p:blipFill>
        <p:spPr>
          <a:xfrm>
            <a:off x="781043" y="0"/>
            <a:ext cx="7951549" cy="5953466"/>
          </a:xfrm>
          <a:prstGeom prst="rect">
            <a:avLst/>
          </a:prstGeom>
          <a:noFill/>
          <a:ln cap="flat">
            <a:noFill/>
          </a:ln>
        </p:spPr>
      </p:pic>
      <p:sp>
        <p:nvSpPr>
          <p:cNvPr id="5" name="TekstSylinder 5">
            <a:extLst>
              <a:ext uri="{FF2B5EF4-FFF2-40B4-BE49-F238E27FC236}">
                <a16:creationId xmlns:a16="http://schemas.microsoft.com/office/drawing/2014/main" id="{571FDC8A-73D2-A1C3-1B7C-8A6AC1577379}"/>
              </a:ext>
            </a:extLst>
          </p:cNvPr>
          <p:cNvSpPr txBox="1"/>
          <p:nvPr/>
        </p:nvSpPr>
        <p:spPr>
          <a:xfrm>
            <a:off x="2447217" y="5222997"/>
            <a:ext cx="6439332"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2800" b="1" i="0" u="none" strike="noStrike" kern="1200" cap="none" spc="0" baseline="0" dirty="0">
                <a:solidFill>
                  <a:schemeClr val="bg1"/>
                </a:solidFill>
                <a:uFillTx/>
                <a:latin typeface="Comic Sans MS" pitchFamily="66"/>
              </a:rPr>
              <a:t>VIRKSOMHETSPLAN 2023 -2026</a:t>
            </a:r>
          </a:p>
        </p:txBody>
      </p:sp>
      <p:graphicFrame>
        <p:nvGraphicFramePr>
          <p:cNvPr id="3" name="Tabell 2">
            <a:extLst>
              <a:ext uri="{FF2B5EF4-FFF2-40B4-BE49-F238E27FC236}">
                <a16:creationId xmlns:a16="http://schemas.microsoft.com/office/drawing/2014/main" id="{62E7C9F2-76B6-083D-FE92-525EAA9E6A82}"/>
              </a:ext>
            </a:extLst>
          </p:cNvPr>
          <p:cNvGraphicFramePr>
            <a:graphicFrameLocks noGrp="1"/>
          </p:cNvGraphicFramePr>
          <p:nvPr>
            <p:extLst>
              <p:ext uri="{D42A27DB-BD31-4B8C-83A1-F6EECF244321}">
                <p14:modId xmlns:p14="http://schemas.microsoft.com/office/powerpoint/2010/main" val="3584408680"/>
              </p:ext>
            </p:extLst>
          </p:nvPr>
        </p:nvGraphicFramePr>
        <p:xfrm>
          <a:off x="781042" y="6043835"/>
          <a:ext cx="7951549" cy="640098"/>
        </p:xfrm>
        <a:graphic>
          <a:graphicData uri="http://schemas.openxmlformats.org/drawingml/2006/table">
            <a:tbl>
              <a:tblPr firstRow="1" bandRow="1">
                <a:effectLst/>
                <a:tableStyleId>{5C22544A-7EE6-4342-B048-85BDC9FD1C3A}</a:tableStyleId>
              </a:tblPr>
              <a:tblGrid>
                <a:gridCol w="7951549">
                  <a:extLst>
                    <a:ext uri="{9D8B030D-6E8A-4147-A177-3AD203B41FA5}">
                      <a16:colId xmlns:a16="http://schemas.microsoft.com/office/drawing/2014/main" val="400797532"/>
                    </a:ext>
                  </a:extLst>
                </a:gridCol>
              </a:tblGrid>
              <a:tr h="638241">
                <a:tc>
                  <a:txBody>
                    <a:bodyPr/>
                    <a:lstStyle/>
                    <a:p>
                      <a:pPr lvl="0" algn="ctr"/>
                      <a:r>
                        <a:rPr lang="nb-NO" sz="1800" dirty="0"/>
                        <a:t>HOLTET BARNEHAGE SA     </a:t>
                      </a:r>
                      <a:r>
                        <a:rPr lang="nb-NO" sz="1800" dirty="0" err="1"/>
                        <a:t>NATURligvis</a:t>
                      </a:r>
                      <a:endParaRPr lang="nb-NO" sz="1800" dirty="0"/>
                    </a:p>
                    <a:p>
                      <a:pPr lvl="0" algn="ctr"/>
                      <a:r>
                        <a:rPr lang="nb-NO" sz="1800" b="0" i="1" dirty="0"/>
                        <a:t>«Et godt sted å være, et godt sted å lære»</a:t>
                      </a:r>
                    </a:p>
                  </a:txBody>
                  <a:tcPr marT="45729" marB="45729">
                    <a:solidFill>
                      <a:srgbClr val="002060"/>
                    </a:solidFill>
                  </a:tcPr>
                </a:tc>
                <a:extLst>
                  <a:ext uri="{0D108BD9-81ED-4DB2-BD59-A6C34878D82A}">
                    <a16:rowId xmlns:a16="http://schemas.microsoft.com/office/drawing/2014/main" val="408175602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82">
    <p:bg>
      <p:bgPr>
        <a:blipFill>
          <a:blip r:embed="rId2"/>
          <a:tile sx="99996" sy="99996" algn="tl"/>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6AB902-193B-A01A-4023-B84F69DE4F23}"/>
              </a:ext>
            </a:extLst>
          </p:cNvPr>
          <p:cNvSpPr txBox="1">
            <a:spLocks noGrp="1"/>
          </p:cNvSpPr>
          <p:nvPr>
            <p:ph type="ctrTitle"/>
          </p:nvPr>
        </p:nvSpPr>
        <p:spPr>
          <a:xfrm>
            <a:off x="609603" y="457200"/>
            <a:ext cx="7772400" cy="381003"/>
          </a:xfrm>
        </p:spPr>
        <p:txBody>
          <a:bodyPr/>
          <a:lstStyle/>
          <a:p>
            <a:pPr lvl="0"/>
            <a:r>
              <a:rPr lang="nb-NO" sz="1400" b="1" dirty="0">
                <a:latin typeface="Comic Sans MS" pitchFamily="66"/>
              </a:rPr>
              <a:t>FØRSKOLETILBUDET VÅRT</a:t>
            </a:r>
            <a:endParaRPr lang="nb-NO" sz="1400" dirty="0">
              <a:latin typeface="Comic Sans MS" pitchFamily="66"/>
            </a:endParaRPr>
          </a:p>
        </p:txBody>
      </p:sp>
      <p:sp>
        <p:nvSpPr>
          <p:cNvPr id="3" name="Undertittel 2">
            <a:extLst>
              <a:ext uri="{FF2B5EF4-FFF2-40B4-BE49-F238E27FC236}">
                <a16:creationId xmlns:a16="http://schemas.microsoft.com/office/drawing/2014/main" id="{C584E2F4-3063-32C9-6566-44A57BA95616}"/>
              </a:ext>
            </a:extLst>
          </p:cNvPr>
          <p:cNvSpPr txBox="1">
            <a:spLocks noGrp="1"/>
          </p:cNvSpPr>
          <p:nvPr>
            <p:ph type="subTitle" idx="1"/>
          </p:nvPr>
        </p:nvSpPr>
        <p:spPr>
          <a:xfrm>
            <a:off x="533396" y="761996"/>
            <a:ext cx="6950480" cy="4981856"/>
          </a:xfrm>
        </p:spPr>
        <p:txBody>
          <a:bodyPr anchorCtr="0"/>
          <a:lstStyle/>
          <a:p>
            <a:pPr lvl="0" algn="l">
              <a:spcBef>
                <a:spcPts val="0"/>
              </a:spcBef>
            </a:pPr>
            <a:endParaRPr lang="nb-NO" sz="900" dirty="0">
              <a:solidFill>
                <a:srgbClr val="0D0D0D"/>
              </a:solidFill>
              <a:latin typeface="Comic Sans MS" pitchFamily="66"/>
              <a:cs typeface="Calibri" pitchFamily="34"/>
            </a:endParaRPr>
          </a:p>
          <a:p>
            <a:pPr lvl="0" algn="l">
              <a:spcBef>
                <a:spcPts val="0"/>
              </a:spcBef>
            </a:pPr>
            <a:endParaRPr lang="nb-NO" sz="1200" dirty="0">
              <a:solidFill>
                <a:srgbClr val="0D0D0D"/>
              </a:solidFill>
              <a:latin typeface="Comic Sans MS" pitchFamily="66"/>
              <a:cs typeface="Calibri" pitchFamily="34"/>
            </a:endParaRPr>
          </a:p>
          <a:p>
            <a:pPr lvl="0" algn="l">
              <a:spcBef>
                <a:spcPts val="0"/>
              </a:spcBef>
            </a:pPr>
            <a:r>
              <a:rPr lang="nb-NO" sz="1200" dirty="0">
                <a:solidFill>
                  <a:srgbClr val="0D0D0D"/>
                </a:solidFill>
                <a:latin typeface="Comic Sans MS" pitchFamily="66"/>
                <a:cs typeface="Calibri" pitchFamily="34"/>
              </a:rPr>
              <a:t>De eldste barna i barnehagen går siste året i ei gruppe der det jobbes med å forberede seg til skolestart. Gjennom ulike opplegg ønsker vi å styrke alle barna ,før de skal begynne på skolen, slik at skolestarten blir trygg og god for alle. Vi ønsker at alle skal oppleve mestring, og glede seg til å begynne på skolen. </a:t>
            </a:r>
          </a:p>
          <a:p>
            <a:pPr lvl="0" algn="l">
              <a:spcBef>
                <a:spcPts val="0"/>
              </a:spcBef>
            </a:pPr>
            <a:r>
              <a:rPr lang="nb-NO" sz="1200" dirty="0">
                <a:solidFill>
                  <a:srgbClr val="0D0D0D"/>
                </a:solidFill>
                <a:latin typeface="Comic Sans MS" pitchFamily="66"/>
                <a:cs typeface="Calibri" pitchFamily="34"/>
              </a:rPr>
              <a:t>For eksempel trenger noen hjelp til å lære seg å ta vare på tingene sine og bli selvstendig i toalettsituasjonen, mens andre trenger å øve seg i å rekke opp hånda og ta ordet i ei gruppe. </a:t>
            </a:r>
            <a:br>
              <a:rPr lang="nb-NO" sz="1200" dirty="0">
                <a:solidFill>
                  <a:srgbClr val="0D0D0D"/>
                </a:solidFill>
                <a:latin typeface="Comic Sans MS" pitchFamily="66"/>
                <a:cs typeface="Calibri" pitchFamily="34"/>
              </a:rPr>
            </a:br>
            <a:br>
              <a:rPr lang="nb-NO" sz="1200" dirty="0">
                <a:solidFill>
                  <a:srgbClr val="0D0D0D"/>
                </a:solidFill>
                <a:latin typeface="Comic Sans MS" pitchFamily="66"/>
                <a:cs typeface="Calibri" pitchFamily="34"/>
              </a:rPr>
            </a:br>
            <a:r>
              <a:rPr lang="nb-NO" sz="1200" dirty="0">
                <a:solidFill>
                  <a:srgbClr val="0D0D0D"/>
                </a:solidFill>
                <a:latin typeface="Comic Sans MS" pitchFamily="66"/>
                <a:cs typeface="Calibri" pitchFamily="34"/>
              </a:rPr>
              <a:t>I Holtet barnehage jobber vi med nettverksbygging. </a:t>
            </a:r>
          </a:p>
          <a:p>
            <a:pPr lvl="0" algn="l">
              <a:spcBef>
                <a:spcPts val="0"/>
              </a:spcBef>
            </a:pPr>
            <a:r>
              <a:rPr lang="nb-NO" sz="1200" dirty="0">
                <a:solidFill>
                  <a:srgbClr val="0D0D0D"/>
                </a:solidFill>
                <a:latin typeface="Comic Sans MS" pitchFamily="66"/>
                <a:cs typeface="Calibri" pitchFamily="34"/>
              </a:rPr>
              <a:t>I førskoletilbudet innebærer dette blant annet at barna skal bli godt kjent med andre barn som skal begynne på samme skole som en selv. </a:t>
            </a:r>
          </a:p>
          <a:p>
            <a:pPr lvl="0" algn="l">
              <a:spcBef>
                <a:spcPts val="0"/>
              </a:spcBef>
            </a:pPr>
            <a:r>
              <a:rPr lang="nb-NO" sz="1200" dirty="0">
                <a:solidFill>
                  <a:srgbClr val="0D0D0D"/>
                </a:solidFill>
                <a:latin typeface="Comic Sans MS" pitchFamily="66"/>
                <a:cs typeface="Calibri" pitchFamily="34"/>
              </a:rPr>
              <a:t>På våren besøker vi de skolene som barna skal begynne på, slik at alle vet hvordan det er på skolen før førskoledagene starter</a:t>
            </a:r>
            <a:r>
              <a:rPr lang="nb-NO" sz="1200" dirty="0">
                <a:solidFill>
                  <a:srgbClr val="0D0D0D"/>
                </a:solidFill>
                <a:latin typeface="Calibri" pitchFamily="34"/>
                <a:cs typeface="Calibri" pitchFamily="34"/>
              </a:rPr>
              <a:t>. </a:t>
            </a:r>
            <a:br>
              <a:rPr lang="nb-NO" sz="1200" dirty="0">
                <a:solidFill>
                  <a:srgbClr val="0D0D0D"/>
                </a:solidFill>
                <a:latin typeface="Calibri" pitchFamily="34"/>
                <a:cs typeface="Calibri" pitchFamily="34"/>
              </a:rPr>
            </a:br>
            <a:br>
              <a:rPr lang="nb-NO" sz="1200" dirty="0">
                <a:solidFill>
                  <a:srgbClr val="0D0D0D"/>
                </a:solidFill>
                <a:latin typeface="Calibri" pitchFamily="34"/>
                <a:cs typeface="Calibri" pitchFamily="34"/>
              </a:rPr>
            </a:br>
            <a:r>
              <a:rPr lang="nb-NO" sz="1200" dirty="0">
                <a:solidFill>
                  <a:srgbClr val="0D0D0D"/>
                </a:solidFill>
                <a:latin typeface="Comic Sans MS" pitchFamily="66"/>
                <a:cs typeface="Calibri" pitchFamily="34"/>
              </a:rPr>
              <a:t>Førskolebarna drar på mange turer, og har et eget turopplegg det siste året de går i barnehagen. Dette innebærer både turer i nærområdet og lengre turer der vi benytter ulike framkomstmidler.  </a:t>
            </a:r>
            <a:br>
              <a:rPr lang="nb-NO" sz="1200" dirty="0">
                <a:solidFill>
                  <a:srgbClr val="0D0D0D"/>
                </a:solidFill>
                <a:latin typeface="Calibri" pitchFamily="34"/>
                <a:cs typeface="Calibri" pitchFamily="34"/>
              </a:rPr>
            </a:br>
            <a:br>
              <a:rPr lang="nb-NO" sz="1200" dirty="0">
                <a:solidFill>
                  <a:srgbClr val="0D0D0D"/>
                </a:solidFill>
                <a:latin typeface="Calibri" pitchFamily="34"/>
                <a:cs typeface="Calibri" pitchFamily="34"/>
              </a:rPr>
            </a:br>
            <a:r>
              <a:rPr lang="nb-NO" sz="1200" dirty="0">
                <a:solidFill>
                  <a:srgbClr val="0D0D0D"/>
                </a:solidFill>
                <a:latin typeface="Comic Sans MS" pitchFamily="66"/>
                <a:cs typeface="Calibri" pitchFamily="34"/>
              </a:rPr>
              <a:t>Vi har førskolegruppe en dag hver uke, der det jobbe med skoleforberedende aktiviteter ut fra Harstad kommune sin språkplan. </a:t>
            </a:r>
          </a:p>
          <a:p>
            <a:pPr lvl="0" algn="l">
              <a:spcBef>
                <a:spcPts val="0"/>
              </a:spcBef>
            </a:pPr>
            <a:r>
              <a:rPr lang="nn-NO" sz="1200" dirty="0">
                <a:solidFill>
                  <a:srgbClr val="0D0D0D"/>
                </a:solidFill>
                <a:hlinkClick r:id="rId3"/>
              </a:rPr>
              <a:t>Språkplan for Harstad kommune - Harstad kommune</a:t>
            </a:r>
            <a:endParaRPr lang="nn-NO" sz="1200" dirty="0">
              <a:solidFill>
                <a:srgbClr val="0D0D0D"/>
              </a:solidFill>
            </a:endParaRPr>
          </a:p>
          <a:p>
            <a:pPr lvl="0" algn="l">
              <a:spcBef>
                <a:spcPts val="0"/>
              </a:spcBef>
            </a:pPr>
            <a:endParaRPr lang="nn-NO" sz="1200" dirty="0">
              <a:solidFill>
                <a:srgbClr val="0D0D0D"/>
              </a:solidFill>
            </a:endParaRPr>
          </a:p>
          <a:p>
            <a:pPr lvl="0" algn="l">
              <a:spcBef>
                <a:spcPts val="0"/>
              </a:spcBef>
            </a:pPr>
            <a:br>
              <a:rPr lang="nb-NO" sz="1200" dirty="0">
                <a:solidFill>
                  <a:srgbClr val="0D0D0D"/>
                </a:solidFill>
                <a:latin typeface="Comic Sans MS" pitchFamily="66"/>
                <a:cs typeface="Calibri" pitchFamily="34"/>
              </a:rPr>
            </a:br>
            <a:r>
              <a:rPr lang="nb-NO" sz="1200" dirty="0">
                <a:solidFill>
                  <a:srgbClr val="0D0D0D"/>
                </a:solidFill>
                <a:latin typeface="Comic Sans MS" pitchFamily="66"/>
                <a:cs typeface="Calibri" pitchFamily="34"/>
              </a:rPr>
              <a:t>Praktiske organisering for førskolegruppa: </a:t>
            </a:r>
            <a:br>
              <a:rPr lang="nb-NO" sz="1200" dirty="0">
                <a:solidFill>
                  <a:srgbClr val="0D0D0D"/>
                </a:solidFill>
                <a:latin typeface="Comic Sans MS" pitchFamily="66"/>
                <a:cs typeface="Calibri" pitchFamily="34"/>
              </a:rPr>
            </a:br>
            <a:r>
              <a:rPr lang="nb-NO" sz="1200" dirty="0">
                <a:solidFill>
                  <a:srgbClr val="0D0D0D"/>
                </a:solidFill>
                <a:latin typeface="Comic Sans MS" pitchFamily="66"/>
                <a:cs typeface="Calibri" pitchFamily="34"/>
              </a:rPr>
              <a:t>Barna leveres om morgenen i to grupper, inne på huset (på ei </a:t>
            </a:r>
            <a:r>
              <a:rPr lang="nb-NO" sz="1200" dirty="0" err="1">
                <a:solidFill>
                  <a:srgbClr val="0D0D0D"/>
                </a:solidFill>
                <a:latin typeface="Comic Sans MS" pitchFamily="66"/>
                <a:cs typeface="Calibri" pitchFamily="34"/>
              </a:rPr>
              <a:t>storbarnsavdeling</a:t>
            </a:r>
            <a:r>
              <a:rPr lang="nb-NO" sz="1200" dirty="0">
                <a:solidFill>
                  <a:srgbClr val="0D0D0D"/>
                </a:solidFill>
                <a:latin typeface="Comic Sans MS" pitchFamily="66"/>
                <a:cs typeface="Calibri" pitchFamily="34"/>
              </a:rPr>
              <a:t>) og ute i Lavvoen. Dette er fordi det praktisk ikke er plass til at alle leveres på samme sted</a:t>
            </a:r>
            <a:r>
              <a:rPr lang="nb-NO" sz="1200" dirty="0">
                <a:solidFill>
                  <a:srgbClr val="0D0D0D"/>
                </a:solidFill>
                <a:latin typeface="Calibri" pitchFamily="34"/>
                <a:cs typeface="Calibri" pitchFamily="34"/>
              </a:rPr>
              <a:t>. </a:t>
            </a:r>
            <a:br>
              <a:rPr lang="nb-NO" sz="1200" dirty="0">
                <a:solidFill>
                  <a:srgbClr val="0D0D0D"/>
                </a:solidFill>
                <a:latin typeface="Calibri" pitchFamily="34"/>
                <a:cs typeface="Calibri" pitchFamily="34"/>
              </a:rPr>
            </a:br>
            <a:endParaRPr lang="nb-NO" sz="1200" dirty="0">
              <a:solidFill>
                <a:srgbClr val="0D0D0D"/>
              </a:solidFill>
              <a:latin typeface="Calibri" pitchFamily="34"/>
              <a:cs typeface="Calibri" pitchFamily="34"/>
            </a:endParaRPr>
          </a:p>
          <a:p>
            <a:pPr lvl="0" algn="l">
              <a:spcBef>
                <a:spcPts val="0"/>
              </a:spcBef>
            </a:pPr>
            <a:r>
              <a:rPr lang="nb-NO" sz="1200" dirty="0">
                <a:solidFill>
                  <a:srgbClr val="0D0D0D"/>
                </a:solidFill>
                <a:latin typeface="Comic Sans MS" pitchFamily="66"/>
                <a:cs typeface="Calibri" pitchFamily="34"/>
              </a:rPr>
              <a:t>Etter frokost møtes alle førskolebarna. Gruppa kan da dele seg opp, eller være samlet. De voksne som jobber med barna, fordeler seg på gruppa. To dager i uka er det utefrokost, da møtes alle ute. </a:t>
            </a:r>
            <a:endParaRPr lang="nb-NO" sz="1200" dirty="0">
              <a:solidFill>
                <a:srgbClr val="0D0D0D"/>
              </a:solidFill>
              <a:latin typeface="Comic Sans MS" pitchFamily="66"/>
            </a:endParaRPr>
          </a:p>
        </p:txBody>
      </p:sp>
      <p:pic>
        <p:nvPicPr>
          <p:cNvPr id="4" name="Bilde 2" descr="Et bilde som inneholder tegnefilm&#10;&#10;Automatisk generert beskrivelse">
            <a:extLst>
              <a:ext uri="{FF2B5EF4-FFF2-40B4-BE49-F238E27FC236}">
                <a16:creationId xmlns:a16="http://schemas.microsoft.com/office/drawing/2014/main" id="{F353AB27-BB56-8250-8B5A-54BC60D5CC53}"/>
              </a:ext>
            </a:extLst>
          </p:cNvPr>
          <p:cNvPicPr>
            <a:picLocks noChangeAspect="1"/>
          </p:cNvPicPr>
          <p:nvPr/>
        </p:nvPicPr>
        <p:blipFill>
          <a:blip r:embed="rId4"/>
          <a:srcRect/>
          <a:stretch>
            <a:fillRect/>
          </a:stretch>
        </p:blipFill>
        <p:spPr>
          <a:xfrm>
            <a:off x="6992969" y="4608560"/>
            <a:ext cx="1887508" cy="1215191"/>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86">
    <p:bg>
      <p:bgPr>
        <a:blipFill>
          <a:blip r:embed="rId2"/>
          <a:tile sx="99996" sy="99996" algn="tl"/>
        </a:blipFill>
        <a:effectLst/>
      </p:bgPr>
    </p:bg>
    <p:spTree>
      <p:nvGrpSpPr>
        <p:cNvPr id="1" name=""/>
        <p:cNvGrpSpPr/>
        <p:nvPr/>
      </p:nvGrpSpPr>
      <p:grpSpPr>
        <a:xfrm>
          <a:off x="0" y="0"/>
          <a:ext cx="0" cy="0"/>
          <a:chOff x="0" y="0"/>
          <a:chExt cx="0" cy="0"/>
        </a:xfrm>
      </p:grpSpPr>
      <p:sp>
        <p:nvSpPr>
          <p:cNvPr id="2" name="TekstSylinder 3">
            <a:extLst>
              <a:ext uri="{FF2B5EF4-FFF2-40B4-BE49-F238E27FC236}">
                <a16:creationId xmlns:a16="http://schemas.microsoft.com/office/drawing/2014/main" id="{6AF784D4-294D-1BE5-DCEB-77B2D34AA655}"/>
              </a:ext>
            </a:extLst>
          </p:cNvPr>
          <p:cNvSpPr txBox="1"/>
          <p:nvPr/>
        </p:nvSpPr>
        <p:spPr>
          <a:xfrm>
            <a:off x="549489" y="829772"/>
            <a:ext cx="8045021" cy="5293757"/>
          </a:xfrm>
          <a:prstGeom prst="rect">
            <a:avLst/>
          </a:prstGeom>
          <a:gradFill>
            <a:gsLst>
              <a:gs pos="0">
                <a:srgbClr val="D3EBED">
                  <a:alpha val="71000"/>
                </a:srgbClr>
              </a:gs>
              <a:gs pos="100000">
                <a:srgbClr val="FFFF00"/>
              </a:gs>
            </a:gsLst>
            <a:lin ang="5400000"/>
          </a:gradFill>
          <a:ln cap="flat">
            <a:noFill/>
          </a:ln>
        </p:spPr>
        <p:txBody>
          <a:bodyPr vert="horz" wrap="square" lIns="91440" tIns="45720" rIns="91440" bIns="45720" anchor="t" anchorCtr="0"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400" b="1" i="0" u="none" strike="noStrike" kern="1200" cap="none" spc="0" baseline="0" dirty="0">
                <a:solidFill>
                  <a:srgbClr val="000000"/>
                </a:solidFill>
                <a:uFillTx/>
                <a:latin typeface="Comic Sans MS" pitchFamily="66"/>
                <a:cs typeface="Calibri" pitchFamily="34"/>
              </a:rPr>
              <a:t>OVERGANGER I BARNEHAGEN</a:t>
            </a:r>
            <a:endParaRPr lang="nb-NO" sz="1400" b="1" i="0" u="none" strike="noStrike" kern="1200" cap="none" spc="0" baseline="0" dirty="0">
              <a:solidFill>
                <a:srgbClr val="000000"/>
              </a:solidFill>
              <a:uFillTx/>
              <a:latin typeface="Calibri" pitchFamily="34"/>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 </a:t>
            </a:r>
            <a:endParaRPr lang="nb-NO" sz="1200" b="0" i="0" u="none" strike="noStrike" kern="1200" cap="none" spc="0" baseline="0" dirty="0">
              <a:solidFill>
                <a:srgbClr val="000000"/>
              </a:solidFill>
              <a:uFillTx/>
              <a:latin typeface="Calibri" pitchFamily="34"/>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For barn som starter for første gang i barnehagen kan det oppleves som en stor overgang i livet. Vi i Holtet barnehage jobber for å trygge barna i denne overgangen, ved å ha en god kommunikasjon med foreldrene om barnas individuelle behov og rutiner. Vi vektlegger at barna er sammen med trygge, faste voksne som lar barnet bruke tid på å bli kjent med rutiner og organisering i barnehagen, og etablerer gode relasjoner til andre barn og oss voksne.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br>
              <a:rPr lang="nb-NO" sz="1200" b="0" i="0" u="none" strike="noStrike" kern="1200" cap="none" spc="0" baseline="0" dirty="0">
                <a:solidFill>
                  <a:srgbClr val="000000"/>
                </a:solidFill>
                <a:uFillTx/>
                <a:latin typeface="Comic Sans MS" pitchFamily="66"/>
                <a:cs typeface="Calibri" pitchFamily="34"/>
              </a:rPr>
            </a:br>
            <a:br>
              <a:rPr lang="nb-NO" sz="1200" b="0" i="0" u="none" strike="noStrike" kern="1200" cap="none" spc="0" baseline="0" dirty="0">
                <a:solidFill>
                  <a:srgbClr val="000000"/>
                </a:solidFill>
                <a:uFillTx/>
                <a:latin typeface="Comic Sans MS" pitchFamily="66"/>
                <a:cs typeface="Calibri" pitchFamily="34"/>
              </a:rPr>
            </a:br>
            <a:endParaRPr lang="nb-NO" sz="1200" b="0" i="0" u="none" strike="noStrike" kern="1200" cap="none" spc="0" baseline="0" dirty="0">
              <a:solidFill>
                <a:srgbClr val="000000"/>
              </a:solidFill>
              <a:uFillTx/>
              <a:latin typeface="Comic Sans MS" pitchFamily="66"/>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Etter hvert som barna blir eldre, starter de på </a:t>
            </a:r>
            <a:r>
              <a:rPr lang="nb-NO" sz="1200" b="0" i="0" u="none" strike="noStrike" kern="1200" cap="none" spc="0" baseline="0" dirty="0" err="1">
                <a:solidFill>
                  <a:srgbClr val="000000"/>
                </a:solidFill>
                <a:uFillTx/>
                <a:latin typeface="Comic Sans MS" pitchFamily="66"/>
                <a:cs typeface="Calibri" pitchFamily="34"/>
              </a:rPr>
              <a:t>storbarns</a:t>
            </a:r>
            <a:r>
              <a:rPr lang="nb-NO" sz="1200" b="0" i="0" u="none" strike="noStrike" kern="1200" cap="none" spc="0" baseline="0" dirty="0">
                <a:solidFill>
                  <a:srgbClr val="000000"/>
                </a:solidFill>
                <a:uFillTx/>
                <a:latin typeface="Comic Sans MS" pitchFamily="66"/>
                <a:cs typeface="Calibri" pitchFamily="34"/>
              </a:rPr>
              <a:t>-avdelingene i barnehagen.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I vår barnehage bruker vi god tid på tilvenningen til ny avdeling.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For å bli kjent besøker barna sin nye avdeling,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leker og spiser lunsj der.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På denne måten får barna tid og rom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til å knytte seg til ny avdeling og nye voksne.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cs typeface="Calibri"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Det siste året i barnehagen følger førskolegruppa et eget opplegg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der det jobbes med å styrke barna i overgangen mellom barnehage og skole,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cs typeface="Calibri" pitchFamily="34"/>
              </a:rPr>
              <a:t>og eventuelt SFO. I barnehagen jobber vi med nettverksbygging slik at alle kjenner andre som de skal starte på skolen sammen med. Barna besøker skolene og de deltar på førskoletreff med barn fra andre barnehager som de skal starte på skolen med. </a:t>
            </a:r>
            <a:br>
              <a:rPr lang="nb-NO" sz="1200" b="0" i="0" u="none" strike="noStrike" kern="1200" cap="none" spc="0" baseline="0" dirty="0">
                <a:solidFill>
                  <a:srgbClr val="000000"/>
                </a:solidFill>
                <a:uFillTx/>
                <a:latin typeface="Comic Sans MS" pitchFamily="66"/>
                <a:cs typeface="Calibri" pitchFamily="34"/>
              </a:rPr>
            </a:br>
            <a:r>
              <a:rPr lang="nb-NO" sz="1200" b="0" i="0" u="none" strike="noStrike" kern="1200" cap="none" spc="0" baseline="0" dirty="0">
                <a:solidFill>
                  <a:srgbClr val="000000"/>
                </a:solidFill>
                <a:uFillTx/>
                <a:latin typeface="Comic Sans MS" pitchFamily="66"/>
                <a:cs typeface="Calibri" pitchFamily="34"/>
              </a:rPr>
              <a:t>Barnehagen og skolen har møter der det utveksles opplysninger om hvert enkelt barn, slik at skolene er rustet til å ta imot barna når de starter der. Foreldrene samtykker til all informasjon barnehagen deler med skolene.</a:t>
            </a:r>
            <a:endParaRPr lang="nb-NO" sz="1200" b="0" i="0" u="none" strike="noStrike" kern="1200" cap="none" spc="0" baseline="0" dirty="0">
              <a:solidFill>
                <a:srgbClr val="000000"/>
              </a:solidFill>
              <a:uFillTx/>
              <a:latin typeface="Calibri" pitchFamily="34"/>
              <a:cs typeface="Calibri" pitchFamily="34"/>
            </a:endParaRPr>
          </a:p>
        </p:txBody>
      </p:sp>
      <p:pic>
        <p:nvPicPr>
          <p:cNvPr id="3" name="Bilde 7" descr="Et bilde som inneholder clip art, smil, Tegnefilm, tegnefilm&#10;&#10;Automatisk generert beskrivelse">
            <a:extLst>
              <a:ext uri="{FF2B5EF4-FFF2-40B4-BE49-F238E27FC236}">
                <a16:creationId xmlns:a16="http://schemas.microsoft.com/office/drawing/2014/main" id="{9B189162-C662-7B83-E3BB-9CE748BC2660}"/>
              </a:ext>
            </a:extLst>
          </p:cNvPr>
          <p:cNvPicPr>
            <a:picLocks noChangeAspect="1"/>
          </p:cNvPicPr>
          <p:nvPr/>
        </p:nvPicPr>
        <p:blipFill>
          <a:blip r:embed="rId3"/>
          <a:srcRect/>
          <a:stretch>
            <a:fillRect/>
          </a:stretch>
        </p:blipFill>
        <p:spPr>
          <a:xfrm>
            <a:off x="5690587" y="3074497"/>
            <a:ext cx="2559628" cy="1719758"/>
          </a:xfrm>
          <a:prstGeom prst="rect">
            <a:avLst/>
          </a:prstGeom>
          <a:noFill/>
          <a:ln cap="flat">
            <a:noFill/>
          </a:ln>
        </p:spPr>
      </p:pic>
      <p:sp>
        <p:nvSpPr>
          <p:cNvPr id="5" name="Plassholder for lysbildenummer 4">
            <a:extLst>
              <a:ext uri="{FF2B5EF4-FFF2-40B4-BE49-F238E27FC236}">
                <a16:creationId xmlns:a16="http://schemas.microsoft.com/office/drawing/2014/main" id="{FC3197B5-4466-E404-60EB-86E6F93661F1}"/>
              </a:ext>
            </a:extLst>
          </p:cNvPr>
          <p:cNvSpPr>
            <a:spLocks noGrp="1"/>
          </p:cNvSpPr>
          <p:nvPr>
            <p:ph type="sldNum" sz="quarter" idx="8"/>
          </p:nvPr>
        </p:nvSpPr>
        <p:spPr/>
        <p:txBody>
          <a:bodyPr/>
          <a:lstStyle/>
          <a:p>
            <a:pPr lvl="0"/>
            <a:fld id="{2B502B9F-B66B-4BBE-8C85-A6F5427AC58C}" type="slidenum">
              <a:rPr lang="nb-NO" smtClean="0"/>
              <a:t>11</a:t>
            </a:fld>
            <a:endParaRPr lang="nb-NO"/>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65">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652907-9A3E-8BCA-AC9F-10EC844D0D32}"/>
              </a:ext>
            </a:extLst>
          </p:cNvPr>
          <p:cNvSpPr txBox="1">
            <a:spLocks noGrp="1"/>
          </p:cNvSpPr>
          <p:nvPr>
            <p:ph type="title" idx="4294967295"/>
          </p:nvPr>
        </p:nvSpPr>
        <p:spPr>
          <a:xfrm>
            <a:off x="0" y="228600"/>
            <a:ext cx="8229600" cy="457200"/>
          </a:xfrm>
        </p:spPr>
        <p:txBody>
          <a:bodyPr/>
          <a:lstStyle/>
          <a:p>
            <a:pPr lvl="0"/>
            <a:r>
              <a:rPr lang="nb-NO" sz="1400" b="1" dirty="0">
                <a:latin typeface="Comic Sans MS" pitchFamily="66"/>
              </a:rPr>
              <a:t>BARNEHAGEN OG LIKESTILLING/LIKEVERD</a:t>
            </a:r>
          </a:p>
        </p:txBody>
      </p:sp>
      <p:sp>
        <p:nvSpPr>
          <p:cNvPr id="3" name="Plassholder for tekst 2">
            <a:extLst>
              <a:ext uri="{FF2B5EF4-FFF2-40B4-BE49-F238E27FC236}">
                <a16:creationId xmlns:a16="http://schemas.microsoft.com/office/drawing/2014/main" id="{631C60A6-8DD9-25DE-FFB1-0220C9778016}"/>
              </a:ext>
            </a:extLst>
          </p:cNvPr>
          <p:cNvSpPr txBox="1">
            <a:spLocks noGrp="1"/>
          </p:cNvSpPr>
          <p:nvPr>
            <p:ph type="body" idx="4294967295"/>
          </p:nvPr>
        </p:nvSpPr>
        <p:spPr>
          <a:xfrm>
            <a:off x="612559" y="685800"/>
            <a:ext cx="7208668" cy="5715000"/>
          </a:xfrm>
        </p:spPr>
        <p:txBody>
          <a:bodyPr/>
          <a:lstStyle/>
          <a:p>
            <a:pPr lvl="0" hangingPunct="1">
              <a:lnSpc>
                <a:spcPct val="80000"/>
              </a:lnSpc>
              <a:spcBef>
                <a:spcPts val="300"/>
              </a:spcBef>
              <a:buNone/>
            </a:pPr>
            <a:endParaRPr lang="nb-NO" sz="1200" dirty="0">
              <a:solidFill>
                <a:srgbClr val="0D0D0D"/>
              </a:solidFill>
              <a:latin typeface="Comic Sans MS" pitchFamily="66"/>
            </a:endParaRPr>
          </a:p>
          <a:p>
            <a:pPr lvl="0" hangingPunct="1">
              <a:lnSpc>
                <a:spcPct val="80000"/>
              </a:lnSpc>
              <a:spcBef>
                <a:spcPts val="300"/>
              </a:spcBef>
              <a:buNone/>
            </a:pPr>
            <a:endParaRPr lang="nb-NO" sz="1200" dirty="0">
              <a:solidFill>
                <a:srgbClr val="0D0D0D"/>
              </a:solidFill>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Barnehagen har et spesielt stort og viktig oppdrag i forhold til likestilling/ </a:t>
            </a:r>
          </a:p>
          <a:p>
            <a:pPr lvl="0" hangingPunct="1">
              <a:lnSpc>
                <a:spcPct val="80000"/>
              </a:lnSpc>
              <a:spcBef>
                <a:spcPts val="300"/>
              </a:spcBef>
              <a:buNone/>
            </a:pPr>
            <a:r>
              <a:rPr lang="nb-NO" sz="1200" dirty="0">
                <a:solidFill>
                  <a:srgbClr val="0D0D0D"/>
                </a:solidFill>
                <a:latin typeface="Comic Sans MS" pitchFamily="66"/>
              </a:rPr>
              <a:t>likeverd. Barnehagen må bryte med stereotype kjønnsforståelser og oppfatninger. </a:t>
            </a:r>
          </a:p>
          <a:p>
            <a:pPr lvl="0" hangingPunct="1">
              <a:lnSpc>
                <a:spcPct val="80000"/>
              </a:lnSpc>
              <a:spcBef>
                <a:spcPts val="300"/>
              </a:spcBef>
            </a:pPr>
            <a:endParaRPr lang="nb-NO" sz="1200" dirty="0">
              <a:solidFill>
                <a:srgbClr val="0D0D0D"/>
              </a:solidFill>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At barna mestrer og interesserer seg for like aktiviteter, er en naturlig og nødvendig utvikling.</a:t>
            </a:r>
          </a:p>
          <a:p>
            <a:pPr lvl="0" hangingPunct="1">
              <a:lnSpc>
                <a:spcPct val="80000"/>
              </a:lnSpc>
              <a:spcBef>
                <a:spcPts val="300"/>
              </a:spcBef>
              <a:buNone/>
            </a:pPr>
            <a:r>
              <a:rPr lang="nb-NO" sz="1200" dirty="0">
                <a:solidFill>
                  <a:srgbClr val="0D0D0D"/>
                </a:solidFill>
                <a:latin typeface="Comic Sans MS" pitchFamily="66"/>
              </a:rPr>
              <a:t>Barna vil alltid ha forskjellige utgangspunkter og forutsetninger, </a:t>
            </a:r>
          </a:p>
          <a:p>
            <a:pPr lvl="0" hangingPunct="1">
              <a:lnSpc>
                <a:spcPct val="80000"/>
              </a:lnSpc>
              <a:spcBef>
                <a:spcPts val="300"/>
              </a:spcBef>
              <a:buNone/>
            </a:pPr>
            <a:r>
              <a:rPr lang="nb-NO" sz="1200" dirty="0">
                <a:solidFill>
                  <a:srgbClr val="0D0D0D"/>
                </a:solidFill>
                <a:latin typeface="Comic Sans MS" pitchFamily="66"/>
              </a:rPr>
              <a:t>men mulighetene skal være de samme. </a:t>
            </a:r>
            <a:br>
              <a:rPr lang="nb-NO" sz="1200" dirty="0">
                <a:solidFill>
                  <a:srgbClr val="0D0D0D"/>
                </a:solidFill>
                <a:latin typeface="Comic Sans MS" pitchFamily="66"/>
              </a:rPr>
            </a:br>
            <a:endParaRPr lang="nb-NO" sz="1200" dirty="0">
              <a:solidFill>
                <a:srgbClr val="0D0D0D"/>
              </a:solidFill>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Likestilling mellom kjønnene er viktige faktorer i oppdragelsen. Ved at personalet har en bevisst</a:t>
            </a:r>
          </a:p>
          <a:p>
            <a:pPr lvl="0" hangingPunct="1">
              <a:lnSpc>
                <a:spcPct val="80000"/>
              </a:lnSpc>
              <a:spcBef>
                <a:spcPts val="300"/>
              </a:spcBef>
              <a:buNone/>
            </a:pPr>
            <a:r>
              <a:rPr lang="nb-NO" sz="1200" dirty="0">
                <a:solidFill>
                  <a:srgbClr val="0D0D0D"/>
                </a:solidFill>
                <a:latin typeface="Comic Sans MS" pitchFamily="66"/>
              </a:rPr>
              <a:t>holdning angående likestilling, vil barnehagens pedagogikk gjenspeiles i dette. </a:t>
            </a:r>
          </a:p>
          <a:p>
            <a:pPr lvl="0" hangingPunct="1">
              <a:lnSpc>
                <a:spcPct val="80000"/>
              </a:lnSpc>
              <a:spcBef>
                <a:spcPts val="300"/>
              </a:spcBef>
            </a:pPr>
            <a:endParaRPr lang="nb-NO" sz="1200" dirty="0">
              <a:solidFill>
                <a:srgbClr val="0D0D0D"/>
              </a:solidFill>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I personalet diskuterer vi blant annet:</a:t>
            </a:r>
          </a:p>
          <a:p>
            <a:pPr lvl="0" hangingPunct="1">
              <a:lnSpc>
                <a:spcPct val="80000"/>
              </a:lnSpc>
              <a:spcBef>
                <a:spcPts val="300"/>
              </a:spcBef>
              <a:buNone/>
            </a:pPr>
            <a:r>
              <a:rPr lang="nb-NO" sz="1200" i="1" dirty="0">
                <a:solidFill>
                  <a:srgbClr val="0D0D0D"/>
                </a:solidFill>
                <a:latin typeface="Comic Sans MS" pitchFamily="66"/>
              </a:rPr>
              <a:t>¤ Hvilke muligheter gir vi barna i barnehagen?</a:t>
            </a:r>
          </a:p>
          <a:p>
            <a:pPr lvl="0" hangingPunct="1">
              <a:lnSpc>
                <a:spcPct val="80000"/>
              </a:lnSpc>
              <a:spcBef>
                <a:spcPts val="300"/>
              </a:spcBef>
              <a:buNone/>
            </a:pPr>
            <a:r>
              <a:rPr lang="nb-NO" sz="1200" i="1" dirty="0">
                <a:solidFill>
                  <a:srgbClr val="0D0D0D"/>
                </a:solidFill>
                <a:latin typeface="Comic Sans MS" pitchFamily="66"/>
              </a:rPr>
              <a:t>¤ Fremmer vi like muligheter for alle barna i barnehagen?</a:t>
            </a:r>
          </a:p>
          <a:p>
            <a:pPr lvl="0" hangingPunct="1">
              <a:lnSpc>
                <a:spcPct val="80000"/>
              </a:lnSpc>
              <a:spcBef>
                <a:spcPts val="300"/>
              </a:spcBef>
              <a:buNone/>
            </a:pPr>
            <a:r>
              <a:rPr lang="nb-NO" sz="1200" i="1" dirty="0">
                <a:solidFill>
                  <a:srgbClr val="0D0D0D"/>
                </a:solidFill>
                <a:latin typeface="Comic Sans MS" pitchFamily="66"/>
              </a:rPr>
              <a:t>¤ Reproduserer vi tradisjonelle kjønnsrollemønstre, som for eksempel </a:t>
            </a:r>
          </a:p>
          <a:p>
            <a:pPr lvl="0" hangingPunct="1">
              <a:lnSpc>
                <a:spcPct val="80000"/>
              </a:lnSpc>
              <a:spcBef>
                <a:spcPts val="300"/>
              </a:spcBef>
              <a:buNone/>
            </a:pPr>
            <a:r>
              <a:rPr lang="nb-NO" sz="1200" i="1" dirty="0">
                <a:solidFill>
                  <a:srgbClr val="0D0D0D"/>
                </a:solidFill>
                <a:latin typeface="Comic Sans MS" pitchFamily="66"/>
              </a:rPr>
              <a:t>   fordeling av arbeidsoppgaver?</a:t>
            </a:r>
          </a:p>
          <a:p>
            <a:pPr lvl="0" hangingPunct="1">
              <a:lnSpc>
                <a:spcPct val="80000"/>
              </a:lnSpc>
              <a:spcBef>
                <a:spcPts val="300"/>
              </a:spcBef>
              <a:buNone/>
            </a:pPr>
            <a:r>
              <a:rPr lang="nb-NO" sz="1200" i="1" dirty="0">
                <a:solidFill>
                  <a:srgbClr val="0D0D0D"/>
                </a:solidFill>
                <a:latin typeface="Comic Sans MS" pitchFamily="66"/>
              </a:rPr>
              <a:t>¤ Hvem får mest oppmerksomhet i barnehagen?</a:t>
            </a:r>
          </a:p>
          <a:p>
            <a:pPr lvl="0" hangingPunct="1">
              <a:lnSpc>
                <a:spcPct val="80000"/>
              </a:lnSpc>
              <a:spcBef>
                <a:spcPts val="300"/>
              </a:spcBef>
              <a:buNone/>
            </a:pPr>
            <a:r>
              <a:rPr lang="nb-NO" sz="1200" i="1" dirty="0">
                <a:solidFill>
                  <a:srgbClr val="0D0D0D"/>
                </a:solidFill>
                <a:latin typeface="Comic Sans MS" pitchFamily="66"/>
              </a:rPr>
              <a:t>¤ Er guttene mer synlig? </a:t>
            </a:r>
          </a:p>
          <a:p>
            <a:pPr lvl="0" hangingPunct="1">
              <a:lnSpc>
                <a:spcPct val="80000"/>
              </a:lnSpc>
              <a:spcBef>
                <a:spcPts val="300"/>
              </a:spcBef>
              <a:buNone/>
            </a:pPr>
            <a:r>
              <a:rPr lang="nb-NO" sz="1200" i="1" dirty="0">
                <a:solidFill>
                  <a:srgbClr val="0D0D0D"/>
                </a:solidFill>
                <a:latin typeface="Comic Sans MS" pitchFamily="66"/>
              </a:rPr>
              <a:t>¤ Er jentene flinkere til å henvende seg til voksne? </a:t>
            </a:r>
          </a:p>
          <a:p>
            <a:pPr lvl="0" hangingPunct="1">
              <a:lnSpc>
                <a:spcPct val="80000"/>
              </a:lnSpc>
              <a:spcBef>
                <a:spcPts val="300"/>
              </a:spcBef>
              <a:buNone/>
            </a:pPr>
            <a:endParaRPr lang="nb-NO" sz="1200" i="1" dirty="0">
              <a:solidFill>
                <a:srgbClr val="0D0D0D"/>
              </a:solidFill>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Vi i Holtet Barnehage er enig om at menns fravær i barnas oppvekst er </a:t>
            </a:r>
          </a:p>
          <a:p>
            <a:pPr lvl="0" hangingPunct="1">
              <a:lnSpc>
                <a:spcPct val="80000"/>
              </a:lnSpc>
              <a:spcBef>
                <a:spcPts val="300"/>
              </a:spcBef>
              <a:buNone/>
            </a:pPr>
            <a:r>
              <a:rPr lang="nb-NO" sz="1200" dirty="0">
                <a:solidFill>
                  <a:srgbClr val="0D0D0D"/>
                </a:solidFill>
                <a:latin typeface="Comic Sans MS" pitchFamily="66"/>
              </a:rPr>
              <a:t>bekymringsfullt, og at vi ønsker oss begge kjønns impulser i </a:t>
            </a:r>
          </a:p>
          <a:p>
            <a:pPr lvl="0" hangingPunct="1">
              <a:lnSpc>
                <a:spcPct val="80000"/>
              </a:lnSpc>
              <a:spcBef>
                <a:spcPts val="300"/>
              </a:spcBef>
              <a:buNone/>
            </a:pPr>
            <a:r>
              <a:rPr lang="nb-NO" sz="1200" dirty="0">
                <a:solidFill>
                  <a:srgbClr val="0D0D0D"/>
                </a:solidFill>
                <a:latin typeface="Comic Sans MS" pitchFamily="66"/>
              </a:rPr>
              <a:t>et ellers kvinnedominert yrke.</a:t>
            </a:r>
          </a:p>
        </p:txBody>
      </p:sp>
      <p:pic>
        <p:nvPicPr>
          <p:cNvPr id="4" name="Bilde 4" descr="Et bilde som inneholder clip art, illustrasjon&#10;&#10;Automatisk generert beskrivelse">
            <a:extLst>
              <a:ext uri="{FF2B5EF4-FFF2-40B4-BE49-F238E27FC236}">
                <a16:creationId xmlns:a16="http://schemas.microsoft.com/office/drawing/2014/main" id="{E7372DA7-89DD-0458-F8DA-0F5D0652E588}"/>
              </a:ext>
            </a:extLst>
          </p:cNvPr>
          <p:cNvPicPr>
            <a:picLocks noChangeAspect="1"/>
          </p:cNvPicPr>
          <p:nvPr/>
        </p:nvPicPr>
        <p:blipFill>
          <a:blip r:embed="rId3"/>
          <a:srcRect/>
          <a:stretch>
            <a:fillRect/>
          </a:stretch>
        </p:blipFill>
        <p:spPr>
          <a:xfrm>
            <a:off x="5948039" y="2662239"/>
            <a:ext cx="3159728" cy="3133039"/>
          </a:xfrm>
          <a:prstGeom prst="rect">
            <a:avLst/>
          </a:prstGeom>
          <a:noFill/>
          <a:ln cap="flat">
            <a:noFill/>
          </a:ln>
        </p:spPr>
      </p:pic>
      <p:sp>
        <p:nvSpPr>
          <p:cNvPr id="6" name="Plassholder for lysbildenummer 5">
            <a:extLst>
              <a:ext uri="{FF2B5EF4-FFF2-40B4-BE49-F238E27FC236}">
                <a16:creationId xmlns:a16="http://schemas.microsoft.com/office/drawing/2014/main" id="{01AE710D-B285-8A64-37DD-B189D0675E1C}"/>
              </a:ext>
            </a:extLst>
          </p:cNvPr>
          <p:cNvSpPr>
            <a:spLocks noGrp="1"/>
          </p:cNvSpPr>
          <p:nvPr>
            <p:ph type="sldNum" sz="quarter" idx="8"/>
          </p:nvPr>
        </p:nvSpPr>
        <p:spPr/>
        <p:txBody>
          <a:bodyPr/>
          <a:lstStyle/>
          <a:p>
            <a:pPr lvl="0"/>
            <a:fld id="{2B502B9F-B66B-4BBE-8C85-A6F5427AC58C}" type="slidenum">
              <a:rPr lang="nb-NO" smtClean="0"/>
              <a:t>12</a:t>
            </a:fld>
            <a:endParaRPr lang="nb-NO"/>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3">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65AC875-8F56-19FE-7C7C-94D0428ADD8A}"/>
              </a:ext>
            </a:extLst>
          </p:cNvPr>
          <p:cNvSpPr txBox="1">
            <a:spLocks noGrp="1"/>
          </p:cNvSpPr>
          <p:nvPr>
            <p:ph type="title" idx="4294967295"/>
          </p:nvPr>
        </p:nvSpPr>
        <p:spPr>
          <a:xfrm>
            <a:off x="457200" y="228600"/>
            <a:ext cx="8229600" cy="715966"/>
          </a:xfrm>
        </p:spPr>
        <p:txBody>
          <a:bodyPr/>
          <a:lstStyle/>
          <a:p>
            <a:pPr lvl="0" hangingPunct="1"/>
            <a:r>
              <a:rPr lang="nb-NO" sz="1400" b="1" dirty="0">
                <a:solidFill>
                  <a:srgbClr val="0D0D0D"/>
                </a:solidFill>
                <a:latin typeface="Comic Sans MS" pitchFamily="66"/>
              </a:rPr>
              <a:t>ROLLEMODELLER I BARNEHAGEN </a:t>
            </a:r>
            <a:endParaRPr lang="nb-NO" sz="1400" b="1" dirty="0">
              <a:solidFill>
                <a:srgbClr val="0D0D0D"/>
              </a:solidFill>
            </a:endParaRPr>
          </a:p>
        </p:txBody>
      </p:sp>
      <p:sp>
        <p:nvSpPr>
          <p:cNvPr id="3" name="Rectangle 3">
            <a:extLst>
              <a:ext uri="{FF2B5EF4-FFF2-40B4-BE49-F238E27FC236}">
                <a16:creationId xmlns:a16="http://schemas.microsoft.com/office/drawing/2014/main" id="{DA6B5F69-9D17-787B-D274-8D2EB0AF9DE6}"/>
              </a:ext>
            </a:extLst>
          </p:cNvPr>
          <p:cNvSpPr txBox="1">
            <a:spLocks noGrp="1"/>
          </p:cNvSpPr>
          <p:nvPr>
            <p:ph type="body" idx="4294967295"/>
          </p:nvPr>
        </p:nvSpPr>
        <p:spPr>
          <a:xfrm>
            <a:off x="3352804" y="944566"/>
            <a:ext cx="5448296" cy="4572000"/>
          </a:xfrm>
        </p:spPr>
        <p:txBody>
          <a:bodyPr/>
          <a:lstStyle/>
          <a:p>
            <a:pPr lvl="0" hangingPunct="1">
              <a:lnSpc>
                <a:spcPct val="80000"/>
              </a:lnSpc>
              <a:spcBef>
                <a:spcPts val="200"/>
              </a:spcBef>
            </a:pPr>
            <a:endParaRPr lang="nb-NO" sz="800" dirty="0">
              <a:latin typeface="Comic Sans MS" pitchFamily="66"/>
            </a:endParaRPr>
          </a:p>
          <a:p>
            <a:pPr lvl="0" hangingPunct="1">
              <a:lnSpc>
                <a:spcPct val="80000"/>
              </a:lnSpc>
              <a:spcBef>
                <a:spcPts val="200"/>
              </a:spcBef>
            </a:pPr>
            <a:endParaRPr lang="nb-NO" sz="800" dirty="0">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Det har vært diskutert mye om barnas behov for</a:t>
            </a:r>
          </a:p>
          <a:p>
            <a:pPr lvl="0" hangingPunct="1">
              <a:lnSpc>
                <a:spcPct val="80000"/>
              </a:lnSpc>
              <a:spcBef>
                <a:spcPts val="300"/>
              </a:spcBef>
              <a:buNone/>
            </a:pPr>
            <a:r>
              <a:rPr lang="nb-NO" sz="1200" dirty="0">
                <a:solidFill>
                  <a:srgbClr val="0D0D0D"/>
                </a:solidFill>
                <a:latin typeface="Comic Sans MS" pitchFamily="66"/>
              </a:rPr>
              <a:t>rollemodeller og identifikasjonsobjekter for å utvikle seg som henholdsvis</a:t>
            </a:r>
          </a:p>
          <a:p>
            <a:pPr lvl="0" hangingPunct="1">
              <a:lnSpc>
                <a:spcPct val="80000"/>
              </a:lnSpc>
              <a:spcBef>
                <a:spcPts val="300"/>
              </a:spcBef>
              <a:buNone/>
            </a:pPr>
            <a:r>
              <a:rPr lang="nb-NO" sz="1200" dirty="0">
                <a:solidFill>
                  <a:srgbClr val="0D0D0D"/>
                </a:solidFill>
                <a:latin typeface="Comic Sans MS" pitchFamily="66"/>
              </a:rPr>
              <a:t>jenter og gutter, kvinner og menn. Kjønnsidentitet er ikke alltid</a:t>
            </a:r>
          </a:p>
          <a:p>
            <a:pPr lvl="0" hangingPunct="1">
              <a:lnSpc>
                <a:spcPct val="80000"/>
              </a:lnSpc>
              <a:spcBef>
                <a:spcPts val="300"/>
              </a:spcBef>
              <a:buNone/>
            </a:pPr>
            <a:r>
              <a:rPr lang="nb-NO" sz="1200" dirty="0">
                <a:solidFill>
                  <a:srgbClr val="0D0D0D"/>
                </a:solidFill>
                <a:latin typeface="Comic Sans MS" pitchFamily="66"/>
              </a:rPr>
              <a:t>samsvarende med hvordan en ser ut fysisk, </a:t>
            </a:r>
          </a:p>
          <a:p>
            <a:pPr lvl="0" hangingPunct="1">
              <a:lnSpc>
                <a:spcPct val="80000"/>
              </a:lnSpc>
              <a:spcBef>
                <a:spcPts val="300"/>
              </a:spcBef>
              <a:buNone/>
            </a:pPr>
            <a:r>
              <a:rPr lang="nb-NO" sz="1200" dirty="0">
                <a:solidFill>
                  <a:srgbClr val="0D0D0D"/>
                </a:solidFill>
                <a:latin typeface="Comic Sans MS" pitchFamily="66"/>
              </a:rPr>
              <a:t>og dette har vi et våkent blikk på. </a:t>
            </a:r>
          </a:p>
          <a:p>
            <a:pPr lvl="0" hangingPunct="1">
              <a:lnSpc>
                <a:spcPct val="80000"/>
              </a:lnSpc>
              <a:spcBef>
                <a:spcPts val="300"/>
              </a:spcBef>
              <a:buNone/>
            </a:pPr>
            <a:r>
              <a:rPr lang="nb-NO" sz="1200" dirty="0">
                <a:solidFill>
                  <a:srgbClr val="0D0D0D"/>
                </a:solidFill>
                <a:latin typeface="Comic Sans MS" pitchFamily="66"/>
              </a:rPr>
              <a:t>Barns eget syn på identitet skal vi ta på ytterste alvor. Samfunnet er i </a:t>
            </a:r>
          </a:p>
          <a:p>
            <a:pPr lvl="0" hangingPunct="1">
              <a:lnSpc>
                <a:spcPct val="80000"/>
              </a:lnSpc>
              <a:spcBef>
                <a:spcPts val="300"/>
              </a:spcBef>
              <a:buNone/>
            </a:pPr>
            <a:r>
              <a:rPr lang="nb-NO" sz="1200" dirty="0">
                <a:solidFill>
                  <a:srgbClr val="0D0D0D"/>
                </a:solidFill>
                <a:latin typeface="Comic Sans MS" pitchFamily="66"/>
              </a:rPr>
              <a:t>endring vedrørende dette i takt med ny kunnskap basert på forskning.</a:t>
            </a:r>
          </a:p>
          <a:p>
            <a:pPr lvl="0" hangingPunct="1">
              <a:lnSpc>
                <a:spcPct val="80000"/>
              </a:lnSpc>
              <a:spcBef>
                <a:spcPts val="300"/>
              </a:spcBef>
              <a:buNone/>
            </a:pPr>
            <a:endParaRPr lang="nb-NO" sz="1200" dirty="0">
              <a:solidFill>
                <a:srgbClr val="0D0D0D"/>
              </a:solidFill>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Barn trenger både menn og kvinner i barnehagen.</a:t>
            </a:r>
          </a:p>
          <a:p>
            <a:pPr lvl="0" hangingPunct="1">
              <a:lnSpc>
                <a:spcPct val="80000"/>
              </a:lnSpc>
              <a:spcBef>
                <a:spcPts val="300"/>
              </a:spcBef>
              <a:buNone/>
            </a:pPr>
            <a:r>
              <a:rPr lang="nb-NO" sz="1200" dirty="0">
                <a:solidFill>
                  <a:srgbClr val="0D0D0D"/>
                </a:solidFill>
                <a:latin typeface="Comic Sans MS" pitchFamily="66"/>
              </a:rPr>
              <a:t>I vår barnehage har det alltid vært et overveiende flertall av kvinner, og</a:t>
            </a:r>
          </a:p>
          <a:p>
            <a:pPr lvl="0" hangingPunct="1">
              <a:lnSpc>
                <a:spcPct val="80000"/>
              </a:lnSpc>
              <a:spcBef>
                <a:spcPts val="300"/>
              </a:spcBef>
              <a:buNone/>
            </a:pPr>
            <a:r>
              <a:rPr lang="nb-NO" sz="1200" dirty="0">
                <a:solidFill>
                  <a:srgbClr val="0D0D0D"/>
                </a:solidFill>
                <a:latin typeface="Comic Sans MS" pitchFamily="66"/>
              </a:rPr>
              <a:t>ansvaret for å være gode modeller for gutter er stort. </a:t>
            </a:r>
          </a:p>
          <a:p>
            <a:pPr lvl="0" hangingPunct="1">
              <a:lnSpc>
                <a:spcPct val="80000"/>
              </a:lnSpc>
              <a:spcBef>
                <a:spcPts val="300"/>
              </a:spcBef>
              <a:buNone/>
            </a:pPr>
            <a:r>
              <a:rPr lang="nb-NO" sz="1200" dirty="0">
                <a:solidFill>
                  <a:srgbClr val="0D0D0D"/>
                </a:solidFill>
                <a:latin typeface="Comic Sans MS" pitchFamily="66"/>
              </a:rPr>
              <a:t>Menn i barnehagen skal være bevisst sitt </a:t>
            </a:r>
          </a:p>
          <a:p>
            <a:pPr lvl="0" hangingPunct="1">
              <a:lnSpc>
                <a:spcPct val="80000"/>
              </a:lnSpc>
              <a:spcBef>
                <a:spcPts val="300"/>
              </a:spcBef>
              <a:buNone/>
            </a:pPr>
            <a:r>
              <a:rPr lang="nb-NO" sz="1200" dirty="0">
                <a:solidFill>
                  <a:srgbClr val="0D0D0D"/>
                </a:solidFill>
                <a:latin typeface="Comic Sans MS" pitchFamily="66"/>
              </a:rPr>
              <a:t>ansvar som gode rollemodeller, både som omsorgsperson, </a:t>
            </a:r>
          </a:p>
          <a:p>
            <a:pPr lvl="0" hangingPunct="1">
              <a:lnSpc>
                <a:spcPct val="80000"/>
              </a:lnSpc>
              <a:spcBef>
                <a:spcPts val="300"/>
              </a:spcBef>
              <a:buNone/>
            </a:pPr>
            <a:r>
              <a:rPr lang="nb-NO" sz="1200" dirty="0">
                <a:solidFill>
                  <a:srgbClr val="0D0D0D"/>
                </a:solidFill>
                <a:latin typeface="Comic Sans MS" pitchFamily="66"/>
              </a:rPr>
              <a:t>filosof, poet, den lekende og empatiske modellen, den praktiske og den</a:t>
            </a:r>
          </a:p>
          <a:p>
            <a:pPr lvl="0" hangingPunct="1">
              <a:lnSpc>
                <a:spcPct val="80000"/>
              </a:lnSpc>
              <a:spcBef>
                <a:spcPts val="300"/>
              </a:spcBef>
              <a:buNone/>
            </a:pPr>
            <a:r>
              <a:rPr lang="nb-NO" sz="1200" dirty="0">
                <a:solidFill>
                  <a:srgbClr val="0D0D0D"/>
                </a:solidFill>
                <a:latin typeface="Comic Sans MS" pitchFamily="66"/>
              </a:rPr>
              <a:t>fysiske modellen.</a:t>
            </a:r>
          </a:p>
          <a:p>
            <a:pPr lvl="0" hangingPunct="1">
              <a:lnSpc>
                <a:spcPct val="80000"/>
              </a:lnSpc>
              <a:spcBef>
                <a:spcPts val="300"/>
              </a:spcBef>
              <a:buNone/>
            </a:pPr>
            <a:r>
              <a:rPr lang="nb-NO" sz="1200" dirty="0">
                <a:solidFill>
                  <a:srgbClr val="0D0D0D"/>
                </a:solidFill>
                <a:latin typeface="Comic Sans MS" pitchFamily="66"/>
              </a:rPr>
              <a:t>Som kvinnene i barnehagen utøver ulike roller, må menn også det. </a:t>
            </a:r>
          </a:p>
          <a:p>
            <a:pPr lvl="0" hangingPunct="1">
              <a:lnSpc>
                <a:spcPct val="80000"/>
              </a:lnSpc>
              <a:spcBef>
                <a:spcPts val="300"/>
              </a:spcBef>
              <a:buNone/>
            </a:pPr>
            <a:endParaRPr lang="nb-NO" sz="1200" dirty="0">
              <a:solidFill>
                <a:srgbClr val="0D0D0D"/>
              </a:solidFill>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Barn kopierer en rollemodell, og nyansene for hvordan en mann kan være </a:t>
            </a:r>
          </a:p>
          <a:p>
            <a:pPr lvl="0" hangingPunct="1">
              <a:lnSpc>
                <a:spcPct val="80000"/>
              </a:lnSpc>
              <a:spcBef>
                <a:spcPts val="300"/>
              </a:spcBef>
              <a:buNone/>
            </a:pPr>
            <a:r>
              <a:rPr lang="nb-NO" sz="1200" dirty="0">
                <a:solidFill>
                  <a:srgbClr val="0D0D0D"/>
                </a:solidFill>
                <a:latin typeface="Comic Sans MS" pitchFamily="66"/>
              </a:rPr>
              <a:t>maskulin blir borte hvis man har bare en type mannsfigur. Det er viktig å </a:t>
            </a:r>
          </a:p>
          <a:p>
            <a:pPr lvl="0" hangingPunct="1">
              <a:lnSpc>
                <a:spcPct val="80000"/>
              </a:lnSpc>
              <a:spcBef>
                <a:spcPts val="300"/>
              </a:spcBef>
              <a:buNone/>
            </a:pPr>
            <a:r>
              <a:rPr lang="nb-NO" sz="1200" dirty="0">
                <a:solidFill>
                  <a:srgbClr val="0D0D0D"/>
                </a:solidFill>
                <a:latin typeface="Comic Sans MS" pitchFamily="66"/>
              </a:rPr>
              <a:t>vise at barnehager også kan være en arbeidsplass for menn. </a:t>
            </a:r>
          </a:p>
          <a:p>
            <a:pPr lvl="0" hangingPunct="1">
              <a:lnSpc>
                <a:spcPct val="80000"/>
              </a:lnSpc>
              <a:spcBef>
                <a:spcPts val="300"/>
              </a:spcBef>
              <a:buNone/>
            </a:pPr>
            <a:r>
              <a:rPr lang="nb-NO" sz="1200" dirty="0">
                <a:solidFill>
                  <a:srgbClr val="0D0D0D"/>
                </a:solidFill>
                <a:latin typeface="Comic Sans MS" pitchFamily="66"/>
              </a:rPr>
              <a:t>Når barnehagen markedsføres som nettopp en arbeidsplass for menn, er</a:t>
            </a:r>
          </a:p>
          <a:p>
            <a:pPr lvl="0" hangingPunct="1">
              <a:lnSpc>
                <a:spcPct val="80000"/>
              </a:lnSpc>
              <a:spcBef>
                <a:spcPts val="300"/>
              </a:spcBef>
              <a:buNone/>
            </a:pPr>
            <a:r>
              <a:rPr lang="nb-NO" sz="1200" dirty="0">
                <a:solidFill>
                  <a:srgbClr val="0D0D0D"/>
                </a:solidFill>
                <a:latin typeface="Comic Sans MS" pitchFamily="66"/>
              </a:rPr>
              <a:t>det ikke bare fordi barna trenger mannlig nærvær, men også fordi flere</a:t>
            </a:r>
          </a:p>
          <a:p>
            <a:pPr lvl="0" hangingPunct="1">
              <a:lnSpc>
                <a:spcPct val="80000"/>
              </a:lnSpc>
              <a:spcBef>
                <a:spcPts val="300"/>
              </a:spcBef>
              <a:buNone/>
            </a:pPr>
            <a:r>
              <a:rPr lang="nb-NO" sz="1200" dirty="0">
                <a:solidFill>
                  <a:srgbClr val="0D0D0D"/>
                </a:solidFill>
                <a:latin typeface="Comic Sans MS" pitchFamily="66"/>
              </a:rPr>
              <a:t>menn bør bli klar over hvilken flott jobb dette egentlig er. </a:t>
            </a:r>
          </a:p>
          <a:p>
            <a:pPr lvl="0" hangingPunct="1">
              <a:lnSpc>
                <a:spcPct val="80000"/>
              </a:lnSpc>
              <a:spcBef>
                <a:spcPts val="300"/>
              </a:spcBef>
              <a:buNone/>
            </a:pPr>
            <a:r>
              <a:rPr lang="nb-NO" sz="1200" dirty="0">
                <a:solidFill>
                  <a:srgbClr val="0D0D0D"/>
                </a:solidFill>
                <a:latin typeface="Comic Sans MS" pitchFamily="66"/>
              </a:rPr>
              <a:t>Begge kjønn i personalgruppen er en styrke!</a:t>
            </a:r>
          </a:p>
          <a:p>
            <a:pPr lvl="0" hangingPunct="1">
              <a:lnSpc>
                <a:spcPct val="80000"/>
              </a:lnSpc>
              <a:spcBef>
                <a:spcPts val="300"/>
              </a:spcBef>
            </a:pPr>
            <a:endParaRPr lang="nb-NO" sz="1200" dirty="0">
              <a:solidFill>
                <a:srgbClr val="0D0D0D"/>
              </a:solidFill>
              <a:latin typeface="Comic Sans MS" pitchFamily="66"/>
            </a:endParaRPr>
          </a:p>
          <a:p>
            <a:pPr lvl="0" hangingPunct="1">
              <a:lnSpc>
                <a:spcPct val="80000"/>
              </a:lnSpc>
              <a:spcBef>
                <a:spcPts val="300"/>
              </a:spcBef>
              <a:buNone/>
            </a:pPr>
            <a:r>
              <a:rPr lang="nb-NO" sz="1200" dirty="0">
                <a:solidFill>
                  <a:srgbClr val="0D0D0D"/>
                </a:solidFill>
                <a:latin typeface="Comic Sans MS" pitchFamily="66"/>
              </a:rPr>
              <a:t>Ved ledige stillinger, oppfordrer vi menn til å søke.</a:t>
            </a:r>
          </a:p>
          <a:p>
            <a:pPr lvl="0" hangingPunct="1">
              <a:lnSpc>
                <a:spcPct val="80000"/>
              </a:lnSpc>
              <a:spcBef>
                <a:spcPts val="300"/>
              </a:spcBef>
              <a:buNone/>
            </a:pPr>
            <a:endParaRPr lang="nb-NO" sz="1200" dirty="0">
              <a:latin typeface="Comic Sans MS" pitchFamily="66"/>
            </a:endParaRPr>
          </a:p>
          <a:p>
            <a:pPr lvl="0" hangingPunct="1">
              <a:lnSpc>
                <a:spcPct val="80000"/>
              </a:lnSpc>
              <a:spcBef>
                <a:spcPts val="300"/>
              </a:spcBef>
              <a:buNone/>
            </a:pPr>
            <a:endParaRPr lang="nb-NO" sz="1200" dirty="0">
              <a:latin typeface="Comic Sans MS" pitchFamily="66"/>
            </a:endParaRPr>
          </a:p>
          <a:p>
            <a:pPr lvl="0" hangingPunct="1">
              <a:lnSpc>
                <a:spcPct val="80000"/>
              </a:lnSpc>
              <a:spcBef>
                <a:spcPts val="300"/>
              </a:spcBef>
              <a:buNone/>
            </a:pPr>
            <a:endParaRPr lang="nb-NO" sz="1200" dirty="0">
              <a:latin typeface="Comic Sans MS" pitchFamily="66"/>
            </a:endParaRPr>
          </a:p>
          <a:p>
            <a:pPr lvl="0" hangingPunct="1">
              <a:lnSpc>
                <a:spcPct val="80000"/>
              </a:lnSpc>
              <a:spcBef>
                <a:spcPts val="300"/>
              </a:spcBef>
              <a:buNone/>
            </a:pPr>
            <a:endParaRPr lang="nb-NO" sz="1200" dirty="0">
              <a:latin typeface="Comic Sans MS" pitchFamily="66"/>
            </a:endParaRPr>
          </a:p>
        </p:txBody>
      </p:sp>
      <p:pic>
        <p:nvPicPr>
          <p:cNvPr id="4" name="Bilde 5" descr="Et bilde som inneholder utendørs, himmel, sky, jorde&#10;&#10;Automatisk generert beskrivelse">
            <a:extLst>
              <a:ext uri="{FF2B5EF4-FFF2-40B4-BE49-F238E27FC236}">
                <a16:creationId xmlns:a16="http://schemas.microsoft.com/office/drawing/2014/main" id="{D7A9916C-A702-4319-8126-B47C64C1AD96}"/>
              </a:ext>
            </a:extLst>
          </p:cNvPr>
          <p:cNvPicPr>
            <a:picLocks noChangeAspect="1"/>
          </p:cNvPicPr>
          <p:nvPr/>
        </p:nvPicPr>
        <p:blipFill>
          <a:blip r:embed="rId3"/>
          <a:srcRect/>
          <a:stretch>
            <a:fillRect/>
          </a:stretch>
        </p:blipFill>
        <p:spPr>
          <a:xfrm>
            <a:off x="559551" y="944566"/>
            <a:ext cx="2690902" cy="5535227"/>
          </a:xfrm>
          <a:prstGeom prst="rect">
            <a:avLst/>
          </a:prstGeom>
          <a:noFill/>
          <a:ln cap="flat">
            <a:noFill/>
          </a:ln>
        </p:spPr>
      </p:pic>
      <p:sp>
        <p:nvSpPr>
          <p:cNvPr id="6" name="Plassholder for lysbildenummer 5">
            <a:extLst>
              <a:ext uri="{FF2B5EF4-FFF2-40B4-BE49-F238E27FC236}">
                <a16:creationId xmlns:a16="http://schemas.microsoft.com/office/drawing/2014/main" id="{9B62264C-7E81-FC98-8AD4-20A3D3B16858}"/>
              </a:ext>
            </a:extLst>
          </p:cNvPr>
          <p:cNvSpPr>
            <a:spLocks noGrp="1"/>
          </p:cNvSpPr>
          <p:nvPr>
            <p:ph type="sldNum" sz="quarter" idx="8"/>
          </p:nvPr>
        </p:nvSpPr>
        <p:spPr/>
        <p:txBody>
          <a:bodyPr/>
          <a:lstStyle/>
          <a:p>
            <a:pPr lvl="0"/>
            <a:fld id="{2B502B9F-B66B-4BBE-8C85-A6F5427AC58C}" type="slidenum">
              <a:rPr lang="nb-NO" smtClean="0"/>
              <a:t>13</a:t>
            </a:fld>
            <a:endParaRPr lang="nb-NO"/>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76">
    <p:bg>
      <p:bgPr>
        <a:blipFill>
          <a:blip r:embed="rId2"/>
          <a:tile sx="99996" sy="99996" algn="tl"/>
        </a:blipFill>
        <a:effectLst/>
      </p:bgPr>
    </p:bg>
    <p:spTree>
      <p:nvGrpSpPr>
        <p:cNvPr id="1" name=""/>
        <p:cNvGrpSpPr/>
        <p:nvPr/>
      </p:nvGrpSpPr>
      <p:grpSpPr>
        <a:xfrm>
          <a:off x="0" y="0"/>
          <a:ext cx="0" cy="0"/>
          <a:chOff x="0" y="0"/>
          <a:chExt cx="0" cy="0"/>
        </a:xfrm>
      </p:grpSpPr>
      <p:sp>
        <p:nvSpPr>
          <p:cNvPr id="2" name="TekstSylinder 3">
            <a:extLst>
              <a:ext uri="{FF2B5EF4-FFF2-40B4-BE49-F238E27FC236}">
                <a16:creationId xmlns:a16="http://schemas.microsoft.com/office/drawing/2014/main" id="{D12311A6-FA8F-76D9-D10C-4656DD48C8CB}"/>
              </a:ext>
            </a:extLst>
          </p:cNvPr>
          <p:cNvSpPr txBox="1"/>
          <p:nvPr/>
        </p:nvSpPr>
        <p:spPr>
          <a:xfrm>
            <a:off x="761996" y="838202"/>
            <a:ext cx="7520870" cy="563231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rPr>
              <a:t>Holtet Barnehage er foreldre-eid, og vi har i mange år hatt stort fokus på foreldresamarbeid og foreldrenes delaktighet i formelle- og uformelle settinger. Blant de formelle samarbeidsformene er foreldremøter.</a:t>
            </a:r>
            <a:br>
              <a:rPr lang="nb-NO" sz="1200" b="0" i="0" u="none" strike="noStrike" kern="1200" cap="none" spc="0" baseline="0" dirty="0">
                <a:solidFill>
                  <a:srgbClr val="000000"/>
                </a:solidFill>
                <a:uFillTx/>
                <a:latin typeface="Comic Sans MS" pitchFamily="66"/>
              </a:rPr>
            </a:br>
            <a:r>
              <a:rPr lang="nb-NO" sz="1200" b="0" i="0" u="none" strike="noStrike" kern="1200" cap="none" spc="0" baseline="0" dirty="0">
                <a:solidFill>
                  <a:srgbClr val="000000"/>
                </a:solidFill>
                <a:uFillTx/>
                <a:latin typeface="Comic Sans MS" pitchFamily="66"/>
              </a:rPr>
              <a:t>Barnehagen bruker også </a:t>
            </a:r>
            <a:r>
              <a:rPr lang="nb-NO" sz="1200" b="0" i="0" u="none" strike="noStrike" kern="1200" cap="none" spc="0" baseline="0" dirty="0" err="1">
                <a:solidFill>
                  <a:srgbClr val="000000"/>
                </a:solidFill>
                <a:uFillTx/>
                <a:latin typeface="Comic Sans MS" pitchFamily="66"/>
              </a:rPr>
              <a:t>Kidplan</a:t>
            </a:r>
            <a:r>
              <a:rPr lang="nb-NO" sz="1200" b="0" i="0" u="none" strike="noStrike" kern="1200" cap="none" spc="0" baseline="0" dirty="0">
                <a:solidFill>
                  <a:srgbClr val="000000"/>
                </a:solidFill>
                <a:uFillTx/>
                <a:latin typeface="Comic Sans MS" pitchFamily="66"/>
              </a:rPr>
              <a:t> som kommunikasjons- og samarbeidskanal mellom foreldre og barnehage.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omic Sans MS" pitchFamily="66"/>
              </a:rPr>
              <a:t>Foreldremøte for nye foreldre</a:t>
            </a: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rPr>
              <a:t>I juni, før oppstart av nytt barnehageår i august, inviterer vi nye foreldre til et møte hvor de informeres om barnehagen, litt historikk, om foreldrenes ulike roller. Vi snakker også litt om forventninger til hverandre. For å bli kjent, oppfordrer vi også foreldrene til å komme på besøk med barna sine så mye som mulig før barna starter i barnehagen.</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omic Sans MS" pitchFamily="66"/>
              </a:rPr>
              <a:t>Foreldremøte for alle foreldrene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rPr>
              <a:t>I begynnelsen av september inviterer vi alle foreldrene til møte. Vi har som regel et tema som vi presenterer felles for alle innledningsvis. Deretter fortsetter møtet avdelingsvis hvor avdelingene presenterer seg, foreldrene inviteres til samarbeid om planer for barnehageåret ved å foreslå ulike tema og aktiviteter. Foreldrene velger sine representanter til samarbeidsutvalget (SU).</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omic Sans MS" pitchFamily="66"/>
              </a:rPr>
              <a:t>Førskoleforeldremøte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rPr>
              <a:t>I løpet av oktober inviteres foreldrene til neste års førsteklassinger til møte om det siste året i barnehagen og overgangen til skolen. Vi presenterer Harstad kommunes språkplan samt prosedyrer som gjelder for alle barnehagene og skolene i Harstad vedrørende overgang barnehage – skole.</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err="1">
                <a:solidFill>
                  <a:srgbClr val="000000"/>
                </a:solidFill>
                <a:uFillTx/>
                <a:latin typeface="Comic Sans MS" pitchFamily="66"/>
              </a:rPr>
              <a:t>Avdelingsvise</a:t>
            </a:r>
            <a:r>
              <a:rPr lang="nb-NO" sz="1200" b="1" i="0" u="none" strike="noStrike" kern="1200" cap="none" spc="0" baseline="0" dirty="0">
                <a:solidFill>
                  <a:srgbClr val="000000"/>
                </a:solidFill>
                <a:uFillTx/>
                <a:latin typeface="Comic Sans MS" pitchFamily="66"/>
              </a:rPr>
              <a:t> foreldremøter</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rPr>
              <a:t>I løpet av våren inviteres foreldrene til de respektive avdelingene for å snakke litt om året som har vært, og litt om neste barnehageår.</a:t>
            </a:r>
            <a:br>
              <a:rPr lang="nb-NO" sz="1200" b="0" i="0" u="none" strike="noStrike" kern="1200" cap="none" spc="0" baseline="0" dirty="0">
                <a:solidFill>
                  <a:srgbClr val="000000"/>
                </a:solidFill>
                <a:uFillTx/>
                <a:latin typeface="Comic Sans MS" pitchFamily="66"/>
              </a:rPr>
            </a:br>
            <a:br>
              <a:rPr lang="nb-NO" sz="1200" b="0" i="0" u="none" strike="noStrike" kern="1200" cap="none" spc="0" baseline="0" dirty="0">
                <a:solidFill>
                  <a:srgbClr val="000000"/>
                </a:solidFill>
                <a:uFillTx/>
                <a:latin typeface="Comic Sans MS" pitchFamily="66"/>
              </a:rPr>
            </a:br>
            <a:r>
              <a:rPr lang="nb-NO" sz="1200" b="1" i="0" u="none" strike="noStrike" kern="1200" cap="none" spc="0" baseline="0" dirty="0">
                <a:solidFill>
                  <a:srgbClr val="000000"/>
                </a:solidFill>
                <a:uFillTx/>
                <a:latin typeface="Comic Sans MS" pitchFamily="66"/>
              </a:rPr>
              <a:t>Foreldresamtaler</a:t>
            </a:r>
            <a:br>
              <a:rPr lang="nb-NO" sz="1200" b="0" i="0" u="none" strike="noStrike" kern="1200" cap="none" spc="0" baseline="0" dirty="0">
                <a:solidFill>
                  <a:srgbClr val="000000"/>
                </a:solidFill>
                <a:uFillTx/>
                <a:latin typeface="Comic Sans MS" pitchFamily="66"/>
              </a:rPr>
            </a:br>
            <a:r>
              <a:rPr lang="nb-NO" sz="1200" b="0" i="0" u="none" strike="noStrike" kern="1200" cap="none" spc="0" baseline="0" dirty="0">
                <a:solidFill>
                  <a:srgbClr val="000000"/>
                </a:solidFill>
                <a:uFillTx/>
                <a:latin typeface="Comic Sans MS" pitchFamily="66"/>
              </a:rPr>
              <a:t>Vi inviterer foreldrene til foreldresamtaler to ganger i året, høst og vår. Dersom foreldrene eller barnehagen har behov for flere samtaler, gjennomføres dette. </a:t>
            </a:r>
          </a:p>
        </p:txBody>
      </p:sp>
      <p:sp>
        <p:nvSpPr>
          <p:cNvPr id="3" name="Tittel 3">
            <a:extLst>
              <a:ext uri="{FF2B5EF4-FFF2-40B4-BE49-F238E27FC236}">
                <a16:creationId xmlns:a16="http://schemas.microsoft.com/office/drawing/2014/main" id="{241FD5DE-169C-C1F7-58CF-959B3B7BBEC5}"/>
              </a:ext>
            </a:extLst>
          </p:cNvPr>
          <p:cNvSpPr txBox="1">
            <a:spLocks noGrp="1"/>
          </p:cNvSpPr>
          <p:nvPr>
            <p:ph type="title"/>
          </p:nvPr>
        </p:nvSpPr>
        <p:spPr>
          <a:xfrm>
            <a:off x="761996" y="457200"/>
            <a:ext cx="7924803" cy="476246"/>
          </a:xfrm>
        </p:spPr>
        <p:txBody>
          <a:bodyPr/>
          <a:lstStyle/>
          <a:p>
            <a:pPr lvl="0"/>
            <a:r>
              <a:rPr lang="nb-NO" sz="1400" b="1" dirty="0">
                <a:latin typeface="Comic Sans MS" panose="030F0702030302020204" pitchFamily="66" charset="0"/>
              </a:rPr>
              <a:t>FORELDRESAMARBEID</a:t>
            </a:r>
            <a:br>
              <a:rPr lang="nb-NO" sz="1400" b="1" dirty="0">
                <a:latin typeface="Comic Sans MS" panose="030F0702030302020204" pitchFamily="66" charset="0"/>
              </a:rPr>
            </a:br>
            <a:endParaRPr lang="nb-NO" sz="1400" b="1" dirty="0">
              <a:latin typeface="Comic Sans MS" panose="030F0702030302020204" pitchFamily="66" charset="0"/>
            </a:endParaRPr>
          </a:p>
        </p:txBody>
      </p:sp>
      <p:sp>
        <p:nvSpPr>
          <p:cNvPr id="5" name="Plassholder for lysbildenummer 4">
            <a:extLst>
              <a:ext uri="{FF2B5EF4-FFF2-40B4-BE49-F238E27FC236}">
                <a16:creationId xmlns:a16="http://schemas.microsoft.com/office/drawing/2014/main" id="{DC89E88C-B1D6-9083-5FE7-0494E3992128}"/>
              </a:ext>
            </a:extLst>
          </p:cNvPr>
          <p:cNvSpPr>
            <a:spLocks noGrp="1"/>
          </p:cNvSpPr>
          <p:nvPr>
            <p:ph type="sldNum" sz="quarter" idx="8"/>
          </p:nvPr>
        </p:nvSpPr>
        <p:spPr/>
        <p:txBody>
          <a:bodyPr/>
          <a:lstStyle/>
          <a:p>
            <a:pPr lvl="0"/>
            <a:fld id="{237AC717-55B5-475E-9FAA-F5CB00341790}" type="slidenum">
              <a:rPr lang="nb-NO" smtClean="0"/>
              <a:t>14</a:t>
            </a:fld>
            <a:endParaRPr lang="nb-N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35">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3DE56B1-555F-FE44-DCC4-A151ACAB1AB6}"/>
              </a:ext>
            </a:extLst>
          </p:cNvPr>
          <p:cNvSpPr txBox="1">
            <a:spLocks noGrp="1"/>
          </p:cNvSpPr>
          <p:nvPr>
            <p:ph idx="1"/>
          </p:nvPr>
        </p:nvSpPr>
        <p:spPr>
          <a:xfrm>
            <a:off x="659167" y="615152"/>
            <a:ext cx="4507637" cy="5803897"/>
          </a:xfrm>
        </p:spPr>
        <p:txBody>
          <a:bodyPr/>
          <a:lstStyle/>
          <a:p>
            <a:pPr marL="0" lvl="0" indent="0">
              <a:spcBef>
                <a:spcPts val="200"/>
              </a:spcBef>
              <a:spcAft>
                <a:spcPts val="800"/>
              </a:spcAft>
              <a:buNone/>
            </a:pPr>
            <a:endParaRPr lang="nb-NO" sz="900" dirty="0">
              <a:solidFill>
                <a:srgbClr val="262626"/>
              </a:solidFill>
              <a:latin typeface="Comic Sans MS" pitchFamily="66"/>
            </a:endParaRPr>
          </a:p>
          <a:p>
            <a:pPr marL="0" lvl="0" indent="0">
              <a:spcBef>
                <a:spcPts val="200"/>
              </a:spcBef>
              <a:spcAft>
                <a:spcPts val="800"/>
              </a:spcAft>
              <a:buNone/>
            </a:pPr>
            <a:r>
              <a:rPr lang="nb-NO" sz="900" dirty="0">
                <a:solidFill>
                  <a:srgbClr val="262626"/>
                </a:solidFill>
                <a:latin typeface="Comic Sans MS" pitchFamily="66"/>
              </a:rPr>
              <a:t>Språklig kompetanse er ett av de viktigste utviklingsområdene. Språkmiljø og språkstimulering er derfor områder vi fokuserer på hele året, og er en naturlig del av barnehagens daglige arbeid.</a:t>
            </a:r>
          </a:p>
          <a:p>
            <a:pPr marL="0" lvl="0" indent="0">
              <a:spcBef>
                <a:spcPts val="200"/>
              </a:spcBef>
              <a:spcAft>
                <a:spcPts val="800"/>
              </a:spcAft>
              <a:buNone/>
            </a:pPr>
            <a:r>
              <a:rPr lang="nb-NO" sz="900" b="1" dirty="0">
                <a:solidFill>
                  <a:srgbClr val="262626"/>
                </a:solidFill>
                <a:latin typeface="Comic Sans MS" pitchFamily="66"/>
              </a:rPr>
              <a:t>Språktrappa: </a:t>
            </a:r>
            <a:r>
              <a:rPr lang="nb-NO" sz="900" dirty="0">
                <a:solidFill>
                  <a:srgbClr val="262626"/>
                </a:solidFill>
                <a:latin typeface="Comic Sans MS" pitchFamily="66"/>
              </a:rPr>
              <a:t>Holtet barnehages språktrapp er et verktøy utarbeidet for å sikre progresjon og utvikling innenfor språkstimulering og begrepsutvikling fra barna begynner i barnehagen og frem til skolestart. Oppleggene i språktrappa er inndelt i temaer med ulike aktiviteter for hvert tema. For hvert alderstrinn er det utarbeidet konkrete mål for barnas utvikling. Holtet barnehages språktrapp vil hele tiden være i endring, fordi nye ideer til opplegg og aktiviteter tas inn i det som allerede er.</a:t>
            </a:r>
          </a:p>
          <a:p>
            <a:pPr marL="0" lvl="0" indent="0">
              <a:spcBef>
                <a:spcPts val="200"/>
              </a:spcBef>
              <a:spcAft>
                <a:spcPts val="800"/>
              </a:spcAft>
              <a:buNone/>
            </a:pPr>
            <a:r>
              <a:rPr lang="nb-NO" sz="900" dirty="0">
                <a:solidFill>
                  <a:srgbClr val="262626"/>
                </a:solidFill>
                <a:latin typeface="Comic Sans MS" pitchFamily="66"/>
              </a:rPr>
              <a:t>Vi bruker TRAS (tidlig registrering av språk) for å kartlegge barnas språklige utvikling. TRAS gir personalet og foreldrene et verktøy for å sikre barnets språkutvikling. </a:t>
            </a:r>
          </a:p>
          <a:p>
            <a:pPr marL="0" lvl="0" indent="0">
              <a:spcBef>
                <a:spcPts val="200"/>
              </a:spcBef>
              <a:spcAft>
                <a:spcPts val="800"/>
              </a:spcAft>
              <a:buNone/>
            </a:pPr>
            <a:r>
              <a:rPr lang="nb-NO" sz="900" dirty="0">
                <a:solidFill>
                  <a:srgbClr val="262626"/>
                </a:solidFill>
                <a:latin typeface="Comic Sans MS" pitchFamily="66"/>
              </a:rPr>
              <a:t>Harstad kommune har utarbeidet en språkplan for alle barnehager i kommunen. Denne danner også grunnlag for vårt arbeid med språklig utvikling. </a:t>
            </a:r>
          </a:p>
          <a:p>
            <a:pPr marL="0" lvl="0" indent="0">
              <a:spcBef>
                <a:spcPts val="200"/>
              </a:spcBef>
              <a:spcAft>
                <a:spcPts val="800"/>
              </a:spcAft>
              <a:buNone/>
            </a:pPr>
            <a:r>
              <a:rPr lang="nn-NO" sz="900" dirty="0">
                <a:solidFill>
                  <a:srgbClr val="262626"/>
                </a:solidFill>
                <a:hlinkClick r:id="rId3"/>
              </a:rPr>
              <a:t>Språkplan for Harstad kommune - Harstad kommune</a:t>
            </a:r>
            <a:endParaRPr lang="nb-NO" sz="900" dirty="0">
              <a:solidFill>
                <a:srgbClr val="262626"/>
              </a:solidFill>
              <a:latin typeface="Comic Sans MS" pitchFamily="66"/>
            </a:endParaRPr>
          </a:p>
          <a:p>
            <a:pPr marL="0" lvl="0" indent="0">
              <a:lnSpc>
                <a:spcPct val="107000"/>
              </a:lnSpc>
              <a:spcBef>
                <a:spcPts val="200"/>
              </a:spcBef>
              <a:spcAft>
                <a:spcPts val="800"/>
              </a:spcAft>
              <a:buNone/>
            </a:pPr>
            <a:r>
              <a:rPr lang="nb-NO" sz="900" b="1" dirty="0">
                <a:solidFill>
                  <a:srgbClr val="262626"/>
                </a:solidFill>
                <a:latin typeface="Comic Sans MS" pitchFamily="66"/>
              </a:rPr>
              <a:t>Begrepsundervisning (BU):</a:t>
            </a:r>
          </a:p>
          <a:p>
            <a:pPr marL="0" lvl="0" indent="0">
              <a:lnSpc>
                <a:spcPct val="107000"/>
              </a:lnSpc>
              <a:spcBef>
                <a:spcPts val="200"/>
              </a:spcBef>
              <a:spcAft>
                <a:spcPts val="800"/>
              </a:spcAft>
              <a:buNone/>
            </a:pPr>
            <a:r>
              <a:rPr lang="nb-NO" sz="900" dirty="0">
                <a:solidFill>
                  <a:srgbClr val="262626"/>
                </a:solidFill>
                <a:latin typeface="Comic Sans MS" pitchFamily="66"/>
              </a:rPr>
              <a:t>I barnehagen jobber vi for å styrke barnas språklige - og matematiske utvikling. Vi bruker BU som tiltak for å lære barna sentrale grunnleggende begreper og begrepssystemer. Ved å jobbe systematisk med BU ønsker vi å forberede barna til skolestart, samt forebygge senere lærevansker. Det siste året barna går i barnehagen jobbes det systematisk hver uke med BU.</a:t>
            </a:r>
            <a:br>
              <a:rPr lang="nb-NO" sz="900" dirty="0">
                <a:solidFill>
                  <a:srgbClr val="262626"/>
                </a:solidFill>
                <a:latin typeface="Comic Sans MS" pitchFamily="66"/>
              </a:rPr>
            </a:br>
            <a:r>
              <a:rPr lang="nb-NO" sz="900" dirty="0">
                <a:solidFill>
                  <a:srgbClr val="262626"/>
                </a:solidFill>
                <a:latin typeface="Comic Sans MS" pitchFamily="66"/>
              </a:rPr>
              <a:t>BU har også som formål å utvikle positive forventninger til egen læring og mestring hos barna, og gi dem øvelse i å rette sin oppmerksomhet mot en oppgave. BU gir også barna øvelse i kommunikasjon, språklig tenkning og problemløsning.</a:t>
            </a:r>
            <a:br>
              <a:rPr lang="nb-NO" sz="900" dirty="0">
                <a:solidFill>
                  <a:srgbClr val="262626"/>
                </a:solidFill>
                <a:latin typeface="Comic Sans MS" pitchFamily="66"/>
              </a:rPr>
            </a:br>
            <a:br>
              <a:rPr lang="nb-NO" sz="900" dirty="0">
                <a:solidFill>
                  <a:srgbClr val="262626"/>
                </a:solidFill>
                <a:latin typeface="Comic Sans MS" pitchFamily="66"/>
              </a:rPr>
            </a:br>
            <a:r>
              <a:rPr lang="nb-NO" sz="900" dirty="0">
                <a:solidFill>
                  <a:srgbClr val="262626"/>
                </a:solidFill>
                <a:latin typeface="Comic Sans MS" pitchFamily="66"/>
              </a:rPr>
              <a:t>I Harstad </a:t>
            </a:r>
            <a:r>
              <a:rPr lang="nb-NO" sz="900" dirty="0" err="1">
                <a:solidFill>
                  <a:srgbClr val="262626"/>
                </a:solidFill>
                <a:latin typeface="Comic Sans MS" pitchFamily="66"/>
              </a:rPr>
              <a:t>kommune`s</a:t>
            </a:r>
            <a:r>
              <a:rPr lang="nb-NO" sz="900" dirty="0">
                <a:solidFill>
                  <a:srgbClr val="262626"/>
                </a:solidFill>
                <a:latin typeface="Comic Sans MS" pitchFamily="66"/>
              </a:rPr>
              <a:t> språkplan finnes også pedagogiske verktøy for jobbing med BU. Alle barnehager skal jobbe ut fra dette. På denne måten vil alle barn få den samme kunnskapen om grunnleggende begreper og begrepssystemer før de begynner på skolen. </a:t>
            </a:r>
          </a:p>
          <a:p>
            <a:pPr marL="0" lvl="0" indent="0">
              <a:lnSpc>
                <a:spcPct val="107000"/>
              </a:lnSpc>
              <a:spcBef>
                <a:spcPts val="200"/>
              </a:spcBef>
              <a:spcAft>
                <a:spcPts val="800"/>
              </a:spcAft>
              <a:buNone/>
            </a:pPr>
            <a:r>
              <a:rPr lang="nb-NO" sz="900" dirty="0" err="1">
                <a:solidFill>
                  <a:srgbClr val="009999"/>
                </a:solidFill>
                <a:hlinkClick r:id="rId4"/>
              </a:rPr>
              <a:t>Strategi+for+begrepsundervisning</a:t>
            </a:r>
            <a:r>
              <a:rPr lang="nb-NO" sz="900" dirty="0">
                <a:solidFill>
                  <a:srgbClr val="262626"/>
                </a:solidFill>
                <a:hlinkClick r:id="rId4"/>
              </a:rPr>
              <a:t> (1).pdf</a:t>
            </a:r>
            <a:endParaRPr lang="nb-NO" sz="900" dirty="0">
              <a:solidFill>
                <a:srgbClr val="262626"/>
              </a:solidFill>
            </a:endParaRPr>
          </a:p>
          <a:p>
            <a:pPr marL="0" lvl="0" indent="0">
              <a:lnSpc>
                <a:spcPct val="107000"/>
              </a:lnSpc>
              <a:spcBef>
                <a:spcPts val="200"/>
              </a:spcBef>
              <a:spcAft>
                <a:spcPts val="800"/>
              </a:spcAft>
              <a:buNone/>
            </a:pPr>
            <a:endParaRPr lang="nb-NO" sz="900" dirty="0"/>
          </a:p>
          <a:p>
            <a:pPr marL="0" lvl="0" indent="0">
              <a:lnSpc>
                <a:spcPct val="107000"/>
              </a:lnSpc>
              <a:spcBef>
                <a:spcPts val="300"/>
              </a:spcBef>
              <a:spcAft>
                <a:spcPts val="800"/>
              </a:spcAft>
              <a:buNone/>
            </a:pPr>
            <a:endParaRPr lang="nb-NO" sz="1200" dirty="0">
              <a:solidFill>
                <a:srgbClr val="FF0000"/>
              </a:solidFill>
              <a:latin typeface="Comic Sans MS" pitchFamily="66"/>
            </a:endParaRPr>
          </a:p>
          <a:p>
            <a:pPr marL="0" lvl="0" indent="0">
              <a:lnSpc>
                <a:spcPct val="107000"/>
              </a:lnSpc>
              <a:spcBef>
                <a:spcPts val="300"/>
              </a:spcBef>
              <a:spcAft>
                <a:spcPts val="800"/>
              </a:spcAft>
              <a:buNone/>
            </a:pPr>
            <a:endParaRPr lang="nb-NO" sz="1200" dirty="0">
              <a:solidFill>
                <a:srgbClr val="FF0000"/>
              </a:solidFill>
              <a:latin typeface="Comic Sans MS" pitchFamily="66"/>
            </a:endParaRPr>
          </a:p>
          <a:p>
            <a:pPr marL="0" lvl="0" indent="0">
              <a:lnSpc>
                <a:spcPct val="107000"/>
              </a:lnSpc>
              <a:spcBef>
                <a:spcPts val="300"/>
              </a:spcBef>
              <a:spcAft>
                <a:spcPts val="800"/>
              </a:spcAft>
              <a:buNone/>
            </a:pPr>
            <a:endParaRPr lang="nb-NO" sz="1200" dirty="0">
              <a:solidFill>
                <a:srgbClr val="FF0000"/>
              </a:solidFill>
              <a:latin typeface="Comic Sans MS" pitchFamily="66"/>
            </a:endParaRPr>
          </a:p>
          <a:p>
            <a:pPr lvl="0">
              <a:spcBef>
                <a:spcPts val="300"/>
              </a:spcBef>
              <a:buNone/>
            </a:pPr>
            <a:endParaRPr lang="nb-NO" sz="1200" dirty="0">
              <a:latin typeface="Comic Sans MS" pitchFamily="66"/>
            </a:endParaRPr>
          </a:p>
          <a:p>
            <a:pPr lvl="0">
              <a:spcBef>
                <a:spcPts val="300"/>
              </a:spcBef>
              <a:buNone/>
            </a:pPr>
            <a:endParaRPr lang="nb-NO" sz="1200" dirty="0">
              <a:latin typeface="Comic Sans MS" pitchFamily="66"/>
            </a:endParaRPr>
          </a:p>
          <a:p>
            <a:pPr lvl="0">
              <a:lnSpc>
                <a:spcPct val="80000"/>
              </a:lnSpc>
              <a:spcBef>
                <a:spcPts val="300"/>
              </a:spcBef>
              <a:buNone/>
            </a:pPr>
            <a:endParaRPr lang="nb-NO" sz="1200" dirty="0">
              <a:latin typeface="Comic Sans MS" pitchFamily="66"/>
            </a:endParaRPr>
          </a:p>
          <a:p>
            <a:pPr lvl="0">
              <a:lnSpc>
                <a:spcPct val="80000"/>
              </a:lnSpc>
              <a:spcBef>
                <a:spcPts val="300"/>
              </a:spcBef>
              <a:buNone/>
            </a:pPr>
            <a:endParaRPr lang="nb-NO" sz="1200" dirty="0">
              <a:latin typeface="Comic Sans MS" pitchFamily="66"/>
            </a:endParaRPr>
          </a:p>
          <a:p>
            <a:pPr lvl="0">
              <a:lnSpc>
                <a:spcPct val="80000"/>
              </a:lnSpc>
              <a:spcBef>
                <a:spcPts val="300"/>
              </a:spcBef>
              <a:buNone/>
            </a:pPr>
            <a:endParaRPr lang="nb-NO" sz="1200" dirty="0">
              <a:latin typeface="Comic Sans MS" pitchFamily="66"/>
            </a:endParaRPr>
          </a:p>
          <a:p>
            <a:pPr lvl="0">
              <a:lnSpc>
                <a:spcPct val="80000"/>
              </a:lnSpc>
              <a:spcBef>
                <a:spcPts val="300"/>
              </a:spcBef>
              <a:buNone/>
            </a:pPr>
            <a:endParaRPr lang="nb-NO" sz="1200" dirty="0">
              <a:latin typeface="Comic Sans MS" pitchFamily="66"/>
            </a:endParaRPr>
          </a:p>
          <a:p>
            <a:pPr lvl="0">
              <a:lnSpc>
                <a:spcPct val="80000"/>
              </a:lnSpc>
              <a:spcBef>
                <a:spcPts val="300"/>
              </a:spcBef>
              <a:buNone/>
            </a:pPr>
            <a:endParaRPr lang="nb-NO" sz="1200" dirty="0">
              <a:latin typeface="Comic Sans MS" pitchFamily="66"/>
            </a:endParaRPr>
          </a:p>
        </p:txBody>
      </p:sp>
      <p:sp>
        <p:nvSpPr>
          <p:cNvPr id="3" name="Tittel 3">
            <a:extLst>
              <a:ext uri="{FF2B5EF4-FFF2-40B4-BE49-F238E27FC236}">
                <a16:creationId xmlns:a16="http://schemas.microsoft.com/office/drawing/2014/main" id="{0E6573A1-053C-C11C-E5F8-904F7D8E47E7}"/>
              </a:ext>
            </a:extLst>
          </p:cNvPr>
          <p:cNvSpPr txBox="1">
            <a:spLocks noGrp="1"/>
          </p:cNvSpPr>
          <p:nvPr>
            <p:ph type="title"/>
          </p:nvPr>
        </p:nvSpPr>
        <p:spPr>
          <a:xfrm>
            <a:off x="533396" y="274640"/>
            <a:ext cx="8153403" cy="411159"/>
          </a:xfrm>
        </p:spPr>
        <p:txBody>
          <a:bodyPr/>
          <a:lstStyle/>
          <a:p>
            <a:pPr lvl="0"/>
            <a:r>
              <a:rPr lang="nb-NO" sz="1400" b="1" dirty="0">
                <a:latin typeface="Comic Sans MS" panose="030F0702030302020204" pitchFamily="66" charset="0"/>
              </a:rPr>
              <a:t>SPRÅKUTVIKLING</a:t>
            </a:r>
          </a:p>
        </p:txBody>
      </p:sp>
      <p:pic>
        <p:nvPicPr>
          <p:cNvPr id="5" name="Bilde 4">
            <a:extLst>
              <a:ext uri="{FF2B5EF4-FFF2-40B4-BE49-F238E27FC236}">
                <a16:creationId xmlns:a16="http://schemas.microsoft.com/office/drawing/2014/main" id="{D9F3F278-1A98-C33B-D687-C5D7AA81BF20}"/>
              </a:ext>
            </a:extLst>
          </p:cNvPr>
          <p:cNvPicPr>
            <a:picLocks noChangeAspect="1"/>
          </p:cNvPicPr>
          <p:nvPr/>
        </p:nvPicPr>
        <p:blipFill rotWithShape="1">
          <a:blip r:embed="rId5"/>
          <a:srcRect l="-1" r="9834"/>
          <a:stretch/>
        </p:blipFill>
        <p:spPr>
          <a:xfrm>
            <a:off x="6023259" y="838203"/>
            <a:ext cx="2348384" cy="5357796"/>
          </a:xfrm>
          <a:prstGeom prst="rect">
            <a:avLst/>
          </a:prstGeom>
          <a:blipFill>
            <a:blip r:embed="rId6">
              <a:alphaModFix/>
            </a:blip>
            <a:tile/>
          </a:blipFill>
          <a:ln cap="flat">
            <a:noFill/>
          </a:ln>
        </p:spPr>
      </p:pic>
      <p:sp>
        <p:nvSpPr>
          <p:cNvPr id="6" name="Plassholder for lysbildenummer 5">
            <a:extLst>
              <a:ext uri="{FF2B5EF4-FFF2-40B4-BE49-F238E27FC236}">
                <a16:creationId xmlns:a16="http://schemas.microsoft.com/office/drawing/2014/main" id="{B20B6B0A-899A-C176-EF5D-CA05FD1D2A42}"/>
              </a:ext>
            </a:extLst>
          </p:cNvPr>
          <p:cNvSpPr>
            <a:spLocks noGrp="1"/>
          </p:cNvSpPr>
          <p:nvPr>
            <p:ph type="sldNum" sz="quarter" idx="8"/>
          </p:nvPr>
        </p:nvSpPr>
        <p:spPr/>
        <p:txBody>
          <a:bodyPr/>
          <a:lstStyle/>
          <a:p>
            <a:pPr lvl="0"/>
            <a:fld id="{E2742FB2-234A-4121-8CF7-4901D83A78D3}" type="slidenum">
              <a:rPr lang="nb-NO" smtClean="0"/>
              <a:t>15</a:t>
            </a:fld>
            <a:endParaRPr lang="nb-NO"/>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49">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311D7B85-A4E3-32EA-D6E9-C5BA18ACE2B7}"/>
              </a:ext>
            </a:extLst>
          </p:cNvPr>
          <p:cNvSpPr txBox="1">
            <a:spLocks noGrp="1"/>
          </p:cNvSpPr>
          <p:nvPr>
            <p:ph type="body" idx="4294967295"/>
          </p:nvPr>
        </p:nvSpPr>
        <p:spPr>
          <a:xfrm>
            <a:off x="5486399" y="1141516"/>
            <a:ext cx="2895603" cy="4038603"/>
          </a:xfrm>
          <a:blipFill>
            <a:blip r:embed="rId3"/>
            <a:tile/>
          </a:blipFill>
        </p:spPr>
        <p:txBody>
          <a:bodyPr/>
          <a:lstStyle/>
          <a:p>
            <a:pPr lvl="0">
              <a:spcBef>
                <a:spcPts val="300"/>
              </a:spcBef>
              <a:buNone/>
            </a:pPr>
            <a:endParaRPr lang="nb-NO" sz="1200" dirty="0">
              <a:latin typeface="Comic Sans MS" pitchFamily="66"/>
            </a:endParaRPr>
          </a:p>
          <a:p>
            <a:pPr lvl="0">
              <a:spcBef>
                <a:spcPts val="200"/>
              </a:spcBef>
              <a:buNone/>
            </a:pPr>
            <a:r>
              <a:rPr lang="nb-NO" sz="1000" b="1" i="1" dirty="0">
                <a:latin typeface="Comic Sans MS" pitchFamily="66"/>
              </a:rPr>
              <a:t>Hva stimulerer til små barns språkutvikling </a:t>
            </a:r>
          </a:p>
          <a:p>
            <a:pPr lvl="0">
              <a:spcBef>
                <a:spcPts val="200"/>
              </a:spcBef>
              <a:buNone/>
            </a:pPr>
            <a:r>
              <a:rPr lang="nb-NO" sz="1000" b="1" i="1" dirty="0">
                <a:latin typeface="Comic Sans MS" pitchFamily="66"/>
              </a:rPr>
              <a:t>hjemme og i barnehagen?</a:t>
            </a:r>
          </a:p>
          <a:p>
            <a:pPr lvl="0">
              <a:spcBef>
                <a:spcPts val="200"/>
              </a:spcBef>
              <a:buNone/>
            </a:pPr>
            <a:r>
              <a:rPr lang="nb-NO" sz="1000" dirty="0">
                <a:solidFill>
                  <a:srgbClr val="262626"/>
                </a:solidFill>
                <a:latin typeface="Comic Sans MS" pitchFamily="66"/>
              </a:rPr>
              <a:t>Høytlesing, sang og musikk, rollespill, rim og regler, </a:t>
            </a:r>
          </a:p>
          <a:p>
            <a:pPr lvl="0">
              <a:spcBef>
                <a:spcPts val="200"/>
              </a:spcBef>
              <a:buNone/>
            </a:pPr>
            <a:r>
              <a:rPr lang="nb-NO" sz="1000" dirty="0">
                <a:solidFill>
                  <a:srgbClr val="262626"/>
                </a:solidFill>
                <a:latin typeface="Comic Sans MS" pitchFamily="66"/>
              </a:rPr>
              <a:t>lek i små grupper etter alder, rollelek, gjenta rett</a:t>
            </a:r>
          </a:p>
          <a:p>
            <a:pPr lvl="0">
              <a:spcBef>
                <a:spcPts val="200"/>
              </a:spcBef>
              <a:buNone/>
            </a:pPr>
            <a:r>
              <a:rPr lang="nb-NO" sz="1000" dirty="0">
                <a:solidFill>
                  <a:srgbClr val="262626"/>
                </a:solidFill>
                <a:latin typeface="Comic Sans MS" pitchFamily="66"/>
              </a:rPr>
              <a:t>uttale når barnet sier feil, samtale om bilder og </a:t>
            </a:r>
          </a:p>
          <a:p>
            <a:pPr lvl="0">
              <a:spcBef>
                <a:spcPts val="200"/>
              </a:spcBef>
              <a:buNone/>
            </a:pPr>
            <a:r>
              <a:rPr lang="nb-NO" sz="1000" dirty="0">
                <a:solidFill>
                  <a:srgbClr val="262626"/>
                </a:solidFill>
                <a:latin typeface="Comic Sans MS" pitchFamily="66"/>
              </a:rPr>
              <a:t>bøker, bekrefte barnet, benevne det man gjør, </a:t>
            </a:r>
          </a:p>
          <a:p>
            <a:pPr lvl="0">
              <a:spcBef>
                <a:spcPts val="200"/>
              </a:spcBef>
              <a:buNone/>
            </a:pPr>
            <a:r>
              <a:rPr lang="nb-NO" sz="1000" dirty="0">
                <a:solidFill>
                  <a:srgbClr val="262626"/>
                </a:solidFill>
                <a:latin typeface="Comic Sans MS" pitchFamily="66"/>
              </a:rPr>
              <a:t>sette ord på det som er rundt, lære begreper som </a:t>
            </a:r>
          </a:p>
          <a:p>
            <a:pPr lvl="0">
              <a:spcBef>
                <a:spcPts val="200"/>
              </a:spcBef>
              <a:buNone/>
            </a:pPr>
            <a:r>
              <a:rPr lang="nb-NO" sz="1000" dirty="0">
                <a:solidFill>
                  <a:srgbClr val="262626"/>
                </a:solidFill>
                <a:latin typeface="Comic Sans MS" pitchFamily="66"/>
              </a:rPr>
              <a:t>form, farge, antall, over, under, ved siden av, </a:t>
            </a:r>
          </a:p>
          <a:p>
            <a:pPr lvl="0">
              <a:spcBef>
                <a:spcPts val="200"/>
              </a:spcBef>
              <a:buNone/>
            </a:pPr>
            <a:r>
              <a:rPr lang="nb-NO" sz="1000" dirty="0">
                <a:solidFill>
                  <a:srgbClr val="262626"/>
                </a:solidFill>
                <a:latin typeface="Comic Sans MS" pitchFamily="66"/>
              </a:rPr>
              <a:t>fortelle eventyr, gjenfortelle opplevelser, lære å si</a:t>
            </a:r>
          </a:p>
          <a:p>
            <a:pPr lvl="0">
              <a:spcBef>
                <a:spcPts val="200"/>
              </a:spcBef>
              <a:buNone/>
            </a:pPr>
            <a:r>
              <a:rPr lang="nb-NO" sz="1000" dirty="0">
                <a:solidFill>
                  <a:srgbClr val="262626"/>
                </a:solidFill>
                <a:latin typeface="Comic Sans MS" pitchFamily="66"/>
              </a:rPr>
              <a:t>hei, ha det, takk for maten osv.., lydbøker, gode </a:t>
            </a:r>
          </a:p>
          <a:p>
            <a:pPr lvl="0">
              <a:spcBef>
                <a:spcPts val="200"/>
              </a:spcBef>
              <a:buNone/>
            </a:pPr>
            <a:r>
              <a:rPr lang="nb-NO" sz="1000" dirty="0">
                <a:solidFill>
                  <a:srgbClr val="262626"/>
                </a:solidFill>
                <a:latin typeface="Comic Sans MS" pitchFamily="66"/>
              </a:rPr>
              <a:t>voksenmodeller, dataspill, skape trygghet, gi</a:t>
            </a:r>
          </a:p>
          <a:p>
            <a:pPr lvl="0">
              <a:spcBef>
                <a:spcPts val="200"/>
              </a:spcBef>
              <a:buNone/>
            </a:pPr>
            <a:r>
              <a:rPr lang="nb-NO" sz="1000" dirty="0">
                <a:solidFill>
                  <a:srgbClr val="262626"/>
                </a:solidFill>
                <a:latin typeface="Comic Sans MS" pitchFamily="66"/>
              </a:rPr>
              <a:t>enkeltbarnet tid til å uttrykke seg, spille spill, leke </a:t>
            </a:r>
          </a:p>
          <a:p>
            <a:pPr lvl="0">
              <a:spcBef>
                <a:spcPts val="200"/>
              </a:spcBef>
              <a:buNone/>
            </a:pPr>
            <a:r>
              <a:rPr lang="nb-NO" sz="1000" dirty="0">
                <a:solidFill>
                  <a:srgbClr val="262626"/>
                </a:solidFill>
                <a:latin typeface="Comic Sans MS" pitchFamily="66"/>
              </a:rPr>
              <a:t>med bokstaver, la barnet få øve seg å ta ordet. </a:t>
            </a:r>
          </a:p>
        </p:txBody>
      </p:sp>
      <p:sp>
        <p:nvSpPr>
          <p:cNvPr id="4" name="Rectangle 4">
            <a:extLst>
              <a:ext uri="{FF2B5EF4-FFF2-40B4-BE49-F238E27FC236}">
                <a16:creationId xmlns:a16="http://schemas.microsoft.com/office/drawing/2014/main" id="{AC9A2D2E-6013-4011-364D-98F38348D5A2}"/>
              </a:ext>
            </a:extLst>
          </p:cNvPr>
          <p:cNvSpPr/>
          <p:nvPr/>
        </p:nvSpPr>
        <p:spPr>
          <a:xfrm>
            <a:off x="609609" y="427045"/>
            <a:ext cx="4419596" cy="3847207"/>
          </a:xfrm>
          <a:prstGeom prst="rect">
            <a:avLst/>
          </a:prstGeom>
          <a:noFill/>
          <a:ln cap="flat">
            <a:noFill/>
            <a:prstDash val="solid"/>
          </a:ln>
        </p:spPr>
        <p:txBody>
          <a:bodyPr vert="horz" wrap="square" lIns="91440" tIns="45720" rIns="91440" bIns="45720" anchor="ctr" anchorCtr="0" compatLnSpc="1">
            <a:spAutoFit/>
          </a:bodyPr>
          <a:lstStyle/>
          <a:p>
            <a:pPr marL="0" marR="0" lvl="0" indent="449263"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omic Sans MS" pitchFamily="66"/>
              </a:rPr>
              <a:t>		</a:t>
            </a:r>
            <a:r>
              <a:rPr lang="nb-NO" sz="1400" b="1" i="0" u="none" strike="noStrike" kern="1200" cap="none" spc="0" baseline="0" dirty="0">
                <a:solidFill>
                  <a:srgbClr val="262626"/>
                </a:solidFill>
                <a:uFillTx/>
                <a:latin typeface="Comic Sans MS" pitchFamily="66"/>
              </a:rPr>
              <a:t>Høytlesing</a:t>
            </a:r>
          </a:p>
          <a:p>
            <a:pPr marL="0" marR="0" lvl="0" indent="449263"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400" b="1" i="0" u="none" strike="noStrike" kern="1200" cap="none" spc="0" baseline="0" dirty="0">
              <a:solidFill>
                <a:srgbClr val="262626"/>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1" u="none" strike="noStrike" kern="1200" cap="none" spc="0" baseline="0" dirty="0">
                <a:solidFill>
                  <a:srgbClr val="262626"/>
                </a:solidFill>
                <a:uFillTx/>
                <a:latin typeface="Comic Sans MS" pitchFamily="66"/>
              </a:rPr>
              <a:t>Målet vårt er å gi flest mulig barn leseglede ved å lese så ofte muligheten byr seg. For å få dette til, utforsker vi ulike typer litteratur som vi leser spontant eller planlagt. Vi har et stort utvalg bøker i barnehagen, men benytter oss også jevnlig av biblioteket.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1" u="none" strike="noStrike" kern="1200" cap="none" spc="0" baseline="0" dirty="0">
                <a:solidFill>
                  <a:srgbClr val="262626"/>
                </a:solidFill>
                <a:uFillTx/>
                <a:latin typeface="Comic Sans MS" pitchFamily="66"/>
              </a:rPr>
              <a:t>Gjennom høytlesning økes barnas ordforråd, og det skaper en nysgjerrighet. Underveis og etterpå stopper vi opp og snakker rundt det vi leser (den gode samtalen), og forklarer gjerne ord og begreper. Barn som blir lest for blir selv bedre lesere, og får bede skriveferdigheter.  Lesing utvikler barns fantasi, nysgjerrighet og det å forstå seg selv og andre.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1" u="none" strike="noStrike" kern="1200" cap="none" spc="0" baseline="0" dirty="0">
                <a:solidFill>
                  <a:srgbClr val="262626"/>
                </a:solidFill>
                <a:uFillTx/>
                <a:latin typeface="Comic Sans MS" pitchFamily="66"/>
              </a:rPr>
              <a:t>Høytlesing utvikler barnets evne til å konsentrere seg, lytte og gir dem rom til å komme inn i en magisk verden. Vi leser for barna f.eks. ute, i sofakroken, i samling, på storskjerm, i gapahuken osv.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1" u="none" strike="noStrike" kern="1200" cap="none" spc="0" baseline="0" dirty="0">
                <a:solidFill>
                  <a:srgbClr val="262626"/>
                </a:solidFill>
                <a:uFillTx/>
                <a:latin typeface="Comic Sans MS" pitchFamily="66"/>
              </a:rPr>
              <a:t>Foreldrene oppfordres til å lese for barna hjemme, og kan gjerne låne bøker i barnehagen. </a:t>
            </a:r>
          </a:p>
        </p:txBody>
      </p:sp>
      <p:sp>
        <p:nvSpPr>
          <p:cNvPr id="5" name="TekstSylinder 6">
            <a:extLst>
              <a:ext uri="{FF2B5EF4-FFF2-40B4-BE49-F238E27FC236}">
                <a16:creationId xmlns:a16="http://schemas.microsoft.com/office/drawing/2014/main" id="{3AEF8852-5BCE-8385-8721-03FCF0286187}"/>
              </a:ext>
            </a:extLst>
          </p:cNvPr>
          <p:cNvSpPr txBox="1"/>
          <p:nvPr/>
        </p:nvSpPr>
        <p:spPr>
          <a:xfrm>
            <a:off x="1066803" y="4081460"/>
            <a:ext cx="2133596" cy="46196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omic Sans MS" pitchFamily="66"/>
            </a:endParaRPr>
          </a:p>
        </p:txBody>
      </p:sp>
      <p:sp>
        <p:nvSpPr>
          <p:cNvPr id="6" name="TekstSylinder 7">
            <a:extLst>
              <a:ext uri="{FF2B5EF4-FFF2-40B4-BE49-F238E27FC236}">
                <a16:creationId xmlns:a16="http://schemas.microsoft.com/office/drawing/2014/main" id="{14F3D95F-0036-8338-A779-15E16A91F72A}"/>
              </a:ext>
            </a:extLst>
          </p:cNvPr>
          <p:cNvSpPr txBox="1"/>
          <p:nvPr/>
        </p:nvSpPr>
        <p:spPr>
          <a:xfrm>
            <a:off x="5181603" y="1066803"/>
            <a:ext cx="457200" cy="1015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a:solidFill>
                  <a:srgbClr val="000000"/>
                </a:solidFill>
                <a:uFillTx/>
                <a:latin typeface="Comic Sans MS" pitchFamily="66"/>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a:solidFill>
                <a:srgbClr val="000000"/>
              </a:solidFill>
              <a:uFillTx/>
              <a:latin typeface="Comic Sans MS" pitchFamily="66"/>
            </a:endParaRPr>
          </a:p>
        </p:txBody>
      </p:sp>
      <p:pic>
        <p:nvPicPr>
          <p:cNvPr id="7" name="Bilde 3">
            <a:extLst>
              <a:ext uri="{FF2B5EF4-FFF2-40B4-BE49-F238E27FC236}">
                <a16:creationId xmlns:a16="http://schemas.microsoft.com/office/drawing/2014/main" id="{191880DE-473C-4DB0-0068-75E4BE16DBC4}"/>
              </a:ext>
            </a:extLst>
          </p:cNvPr>
          <p:cNvPicPr>
            <a:picLocks noChangeAspect="1"/>
          </p:cNvPicPr>
          <p:nvPr/>
        </p:nvPicPr>
        <p:blipFill>
          <a:blip r:embed="rId4"/>
          <a:srcRect/>
          <a:stretch>
            <a:fillRect/>
          </a:stretch>
        </p:blipFill>
        <p:spPr>
          <a:xfrm>
            <a:off x="3420904" y="4081460"/>
            <a:ext cx="1762121" cy="2349495"/>
          </a:xfrm>
          <a:prstGeom prst="rect">
            <a:avLst/>
          </a:prstGeom>
          <a:noFill/>
          <a:ln cap="flat">
            <a:noFill/>
          </a:ln>
        </p:spPr>
      </p:pic>
      <p:sp>
        <p:nvSpPr>
          <p:cNvPr id="8" name="Plassholder for lysbildenummer 7">
            <a:extLst>
              <a:ext uri="{FF2B5EF4-FFF2-40B4-BE49-F238E27FC236}">
                <a16:creationId xmlns:a16="http://schemas.microsoft.com/office/drawing/2014/main" id="{986BBC49-52AA-6F4B-F95E-E2E7F4AC60B7}"/>
              </a:ext>
            </a:extLst>
          </p:cNvPr>
          <p:cNvSpPr>
            <a:spLocks noGrp="1"/>
          </p:cNvSpPr>
          <p:nvPr>
            <p:ph type="sldNum" sz="quarter" idx="8"/>
          </p:nvPr>
        </p:nvSpPr>
        <p:spPr/>
        <p:txBody>
          <a:bodyPr/>
          <a:lstStyle/>
          <a:p>
            <a:pPr lvl="0"/>
            <a:fld id="{2B502B9F-B66B-4BBE-8C85-A6F5427AC58C}" type="slidenum">
              <a:rPr lang="nb-NO" smtClean="0"/>
              <a:t>16</a:t>
            </a:fld>
            <a:endParaRPr lang="nb-NO"/>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8">
    <p:bg>
      <p:bgPr>
        <a:blipFill>
          <a:blip r:embed="rId2"/>
          <a:tile sx="99996" sy="99996" algn="tl"/>
        </a:blipFill>
        <a:effectLst/>
      </p:bgPr>
    </p:bg>
    <p:spTree>
      <p:nvGrpSpPr>
        <p:cNvPr id="1" name=""/>
        <p:cNvGrpSpPr/>
        <p:nvPr/>
      </p:nvGrpSpPr>
      <p:grpSpPr>
        <a:xfrm>
          <a:off x="0" y="0"/>
          <a:ext cx="0" cy="0"/>
          <a:chOff x="0" y="0"/>
          <a:chExt cx="0" cy="0"/>
        </a:xfrm>
      </p:grpSpPr>
      <p:sp>
        <p:nvSpPr>
          <p:cNvPr id="2" name="Rektangel 2">
            <a:extLst>
              <a:ext uri="{FF2B5EF4-FFF2-40B4-BE49-F238E27FC236}">
                <a16:creationId xmlns:a16="http://schemas.microsoft.com/office/drawing/2014/main" id="{0D34932D-8AAC-7D5F-61DB-4B728B33DFDE}"/>
              </a:ext>
            </a:extLst>
          </p:cNvPr>
          <p:cNvSpPr/>
          <p:nvPr/>
        </p:nvSpPr>
        <p:spPr>
          <a:xfrm>
            <a:off x="533396" y="685800"/>
            <a:ext cx="7467603" cy="9464129"/>
          </a:xfrm>
          <a:prstGeom prst="rect">
            <a:avLst/>
          </a:prstGeom>
          <a:blipFill>
            <a:blip r:embed="rId3">
              <a:alphaModFix/>
            </a:blip>
            <a:tile/>
          </a:blip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omic Sans MS" pitchFamily="66"/>
              </a:rPr>
              <a:t>		          </a:t>
            </a:r>
            <a:r>
              <a:rPr lang="nb-NO" sz="1400" b="1" i="0" u="none" strike="noStrike" kern="1200" cap="none" spc="0" baseline="0" dirty="0">
                <a:solidFill>
                  <a:srgbClr val="000000"/>
                </a:solidFill>
                <a:uFillTx/>
                <a:latin typeface="Comic Sans MS" pitchFamily="66"/>
              </a:rPr>
              <a:t>TRAFIKKSIKKERHET</a:t>
            </a:r>
          </a:p>
          <a:p>
            <a:pPr marL="0" marR="0" lvl="0" indent="0" algn="l" defTabSz="914400" rtl="0" fontAlgn="auto" hangingPunct="0">
              <a:lnSpc>
                <a:spcPct val="100000"/>
              </a:lnSpc>
              <a:spcBef>
                <a:spcPts val="300"/>
              </a:spcBef>
              <a:spcAft>
                <a:spcPts val="0"/>
              </a:spcAft>
              <a:buNone/>
              <a:tabLst>
                <a:tab pos="457200" algn="l"/>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a typeface="Calibri" pitchFamily="34"/>
              <a:cs typeface="Calibri" pitchFamily="34"/>
            </a:endParaRPr>
          </a:p>
          <a:p>
            <a:pPr marL="0" marR="0" lvl="0" indent="0" algn="l" defTabSz="914400" rtl="0" fontAlgn="auto" hangingPunct="0">
              <a:lnSpc>
                <a:spcPct val="100000"/>
              </a:lnSpc>
              <a:spcBef>
                <a:spcPts val="300"/>
              </a:spcBef>
              <a:spcAft>
                <a:spcPts val="0"/>
              </a:spcAft>
              <a:buNone/>
              <a:tabLst>
                <a:tab pos="457200" algn="l"/>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ea typeface="Calibri" pitchFamily="34"/>
                <a:cs typeface="Calibri" pitchFamily="34"/>
              </a:rPr>
              <a:t>Trafikksikkerhet i barnehagen er forankret i barnehagens HMS-arbeid.</a:t>
            </a:r>
            <a:br>
              <a:rPr lang="nb-NO" sz="1200" b="0" i="0" u="none" strike="noStrike" kern="1200" cap="none" spc="0" baseline="0" dirty="0">
                <a:solidFill>
                  <a:srgbClr val="000000"/>
                </a:solidFill>
                <a:uFillTx/>
                <a:latin typeface="Comic Sans MS" pitchFamily="66"/>
                <a:ea typeface="Calibri" pitchFamily="34"/>
                <a:cs typeface="Calibri" pitchFamily="34"/>
              </a:rPr>
            </a:br>
            <a:br>
              <a:rPr lang="nb-NO" sz="1200" b="0" i="0" u="none" strike="noStrike" kern="1200" cap="none" spc="0" baseline="0" dirty="0">
                <a:solidFill>
                  <a:srgbClr val="000000"/>
                </a:solidFill>
                <a:uFillTx/>
                <a:latin typeface="Comic Sans MS" pitchFamily="66"/>
              </a:rPr>
            </a:br>
            <a:r>
              <a:rPr lang="nb-NO" sz="1200" b="0" i="0" u="none" strike="noStrike" kern="1200" cap="none" spc="0" baseline="0" dirty="0">
                <a:solidFill>
                  <a:srgbClr val="000000"/>
                </a:solidFill>
                <a:uFillTx/>
                <a:latin typeface="Comic Sans MS" pitchFamily="66"/>
                <a:ea typeface="Calibri" pitchFamily="34"/>
                <a:cs typeface="Calibri" pitchFamily="34"/>
              </a:rPr>
              <a:t>På turer langs veiene i nærområdet er vi opptatt av å lære barna om trafikksikkerhet. Vi har blant annet fokus på å gå på rett side av veien, hva vi må gjøre når vi skal krysse veien og hvorfor vi må bruke refleks. Førskolegruppa sine turer er ofte i nærområdet. Barn og voksne bruker refleksvester når de går på turer langs veiene, også i dagslys.</a:t>
            </a:r>
            <a:br>
              <a:rPr lang="nb-NO" sz="1200" b="0" i="0" u="none" strike="noStrike" kern="1200" cap="none" spc="0" baseline="0" dirty="0">
                <a:solidFill>
                  <a:srgbClr val="000000"/>
                </a:solidFill>
                <a:uFillTx/>
                <a:latin typeface="Comic Sans MS" pitchFamily="66"/>
                <a:ea typeface="Calibri" pitchFamily="34"/>
                <a:cs typeface="Calibri" pitchFamily="34"/>
              </a:rPr>
            </a:br>
            <a:br>
              <a:rPr lang="nb-NO" sz="1200" b="0" i="0" u="none" strike="noStrike" kern="1200" cap="none" spc="0" baseline="0" dirty="0">
                <a:solidFill>
                  <a:srgbClr val="000000"/>
                </a:solidFill>
                <a:uFillTx/>
                <a:latin typeface="Comic Sans MS" pitchFamily="66"/>
                <a:ea typeface="Calibri" pitchFamily="34"/>
                <a:cs typeface="Calibri" pitchFamily="34"/>
              </a:rPr>
            </a:br>
            <a:r>
              <a:rPr lang="nb-NO" sz="1200" b="0" i="0" u="none" strike="noStrike" kern="1200" cap="none" spc="0" baseline="0" dirty="0">
                <a:solidFill>
                  <a:srgbClr val="111111"/>
                </a:solidFill>
                <a:uFillTx/>
                <a:latin typeface="Comic Sans MS" pitchFamily="66"/>
                <a:ea typeface="Times New Roman" pitchFamily="18"/>
                <a:cs typeface="Times New Roman" pitchFamily="18"/>
              </a:rPr>
              <a:t>Dersom barnehagen skal dra med de eldste barna på turer i buss, må foreldrene gi tillatelse til dette. Barnehagen benytter bussen sitt eget sikkerhetsutstyr på slike turer. I bussen øver barna på regler i buss som f.eks. sitte i ro i setet, ta på beltet. </a:t>
            </a:r>
            <a:endParaRPr lang="nb-NO" sz="1200" b="0" i="0" u="none" strike="noStrike" kern="1200" cap="none" spc="0" baseline="0" dirty="0">
              <a:solidFill>
                <a:srgbClr val="111111"/>
              </a:solidFill>
              <a:uFillTx/>
              <a:latin typeface="Calibri" pitchFamily="34"/>
              <a:ea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404040"/>
                </a:solidFill>
                <a:uFillTx/>
                <a:latin typeface="Comic Sans MS" pitchFamily="66"/>
              </a:rPr>
              <a:t>Barnehagen søker om å bli en trafikksikker barnehage via Trygg Trafikk</a:t>
            </a:r>
            <a:r>
              <a:rPr lang="nb-NO" sz="1200" b="0" i="0" u="none" strike="noStrike" kern="1200" cap="none" spc="0" baseline="0" dirty="0">
                <a:solidFill>
                  <a:srgbClr val="FF0000"/>
                </a:solidFill>
                <a:uFillTx/>
                <a:latin typeface="Comic Sans MS" pitchFamily="66"/>
              </a:rPr>
              <a:t>.</a:t>
            </a:r>
            <a:br>
              <a:rPr lang="nb-NO" sz="1000" b="0" i="0" u="none" strike="noStrike" kern="1200" cap="none" spc="0" baseline="0" dirty="0">
                <a:solidFill>
                  <a:srgbClr val="000000"/>
                </a:solidFill>
                <a:uFillTx/>
                <a:latin typeface="Comic Sans MS" pitchFamily="66"/>
                <a:ea typeface="Calibri" pitchFamily="34"/>
                <a:cs typeface="Calibri" pitchFamily="34"/>
              </a:rPr>
            </a:br>
            <a:br>
              <a:rPr lang="nb-NO" sz="1200" b="0" i="0" u="none" strike="noStrike" kern="1200" cap="none" spc="0" baseline="0" dirty="0">
                <a:solidFill>
                  <a:srgbClr val="000000"/>
                </a:solidFill>
                <a:uFillTx/>
                <a:latin typeface="Comic Sans MS" pitchFamily="66"/>
                <a:ea typeface="Calibri" pitchFamily="34"/>
                <a:cs typeface="Calibri" pitchFamily="34"/>
              </a:rPr>
            </a:br>
            <a:r>
              <a:rPr lang="nb-NO" sz="1200" b="0" i="0" u="none" strike="noStrike" kern="1200" cap="none" spc="0" baseline="0" dirty="0">
                <a:solidFill>
                  <a:srgbClr val="000000"/>
                </a:solidFill>
                <a:uFillTx/>
                <a:latin typeface="Comic Sans MS" pitchFamily="66"/>
                <a:ea typeface="Calibri" pitchFamily="34"/>
                <a:cs typeface="Calibri" pitchFamily="34"/>
              </a:rPr>
              <a:t>Foreldre og ansatte er informert om «rundkjøringen» og skilting </a:t>
            </a:r>
            <a:r>
              <a:rPr lang="nb-NO" sz="1200" dirty="0">
                <a:solidFill>
                  <a:srgbClr val="000000"/>
                </a:solidFill>
                <a:latin typeface="Comic Sans MS" pitchFamily="66"/>
                <a:ea typeface="Calibri" pitchFamily="34"/>
                <a:cs typeface="Calibri" pitchFamily="34"/>
              </a:rPr>
              <a:t>for kjøreretning, </a:t>
            </a:r>
            <a:r>
              <a:rPr lang="nb-NO" sz="1200" b="0" i="0" u="none" strike="noStrike" kern="1200" cap="none" spc="0" baseline="0" dirty="0">
                <a:solidFill>
                  <a:srgbClr val="000000"/>
                </a:solidFill>
                <a:uFillTx/>
                <a:latin typeface="Comic Sans MS" pitchFamily="66"/>
                <a:ea typeface="Calibri" pitchFamily="34"/>
                <a:cs typeface="Calibri" pitchFamily="34"/>
              </a:rPr>
              <a:t>og at biler skal rygges inn på parkeringsplassen. Dette for å unngå farlige situasjoner i levering- og hentetiden. Ansatte og foreldre skal til enhver tid sørge for at porten ut fra barnehagen er lukket. Foreldrene oppfordres til ikke å lære barna og åpne porten selv.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a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omic Sans MS" pitchFamily="66"/>
                <a:ea typeface="Calibri" pitchFamily="34"/>
                <a:cs typeface="Calibri" pitchFamily="34"/>
              </a:rPr>
              <a:t>Viktig å huske på:</a:t>
            </a:r>
          </a:p>
          <a:p>
            <a:pPr marL="171450" marR="0" lvl="0" indent="-1714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1200" b="0" i="1" u="none" strike="noStrike" kern="1200" cap="none" spc="0" baseline="0" dirty="0">
                <a:solidFill>
                  <a:srgbClr val="000000"/>
                </a:solidFill>
                <a:uFillTx/>
                <a:latin typeface="Comic Sans MS" pitchFamily="66"/>
                <a:ea typeface="Calibri" pitchFamily="34"/>
                <a:cs typeface="Calibri" pitchFamily="34"/>
              </a:rPr>
              <a:t>Biler skal så langt det lar seg gjøre, rygge inn på parkeringsplassen.</a:t>
            </a:r>
          </a:p>
          <a:p>
            <a:pPr marL="171450" marR="0" lvl="0" indent="-1714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1200" b="0" i="1" u="none" strike="noStrike" kern="1200" cap="none" spc="0" baseline="0" dirty="0">
                <a:solidFill>
                  <a:srgbClr val="000000"/>
                </a:solidFill>
                <a:uFillTx/>
                <a:latin typeface="Comic Sans MS" pitchFamily="66"/>
                <a:ea typeface="Calibri" pitchFamily="34"/>
                <a:cs typeface="Calibri" pitchFamily="34"/>
              </a:rPr>
              <a:t>Porten skal ikke åpnes av barna. </a:t>
            </a:r>
          </a:p>
          <a:p>
            <a:pPr marL="171450" marR="0" lvl="0" indent="-1714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1200" b="0" i="1" u="none" strike="noStrike" kern="1200" cap="none" spc="0" baseline="0" dirty="0">
                <a:solidFill>
                  <a:srgbClr val="000000"/>
                </a:solidFill>
                <a:uFillTx/>
                <a:latin typeface="Comic Sans MS" pitchFamily="66"/>
                <a:ea typeface="Calibri" pitchFamily="34"/>
                <a:cs typeface="Calibri" pitchFamily="34"/>
              </a:rPr>
              <a:t>Foreldre skal så langt det lar seg gjøre, ta barnet sist ut av bilen. Sekker og utstyr tas først ut.</a:t>
            </a:r>
          </a:p>
          <a:p>
            <a:pPr marL="171450" marR="0" lvl="0" indent="-1714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1200" b="0" i="1" u="none" strike="noStrike" kern="1200" cap="none" spc="0" baseline="0" dirty="0">
                <a:solidFill>
                  <a:srgbClr val="000000"/>
                </a:solidFill>
                <a:uFillTx/>
                <a:latin typeface="Comic Sans MS" pitchFamily="66"/>
                <a:ea typeface="Calibri" pitchFamily="34"/>
                <a:cs typeface="Calibri" pitchFamily="34"/>
              </a:rPr>
              <a:t>Barnet leies/bæres til man er innenfor porten. </a:t>
            </a:r>
          </a:p>
          <a:p>
            <a:pPr marL="171450" marR="0" lvl="0" indent="-1714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1200" b="0" i="1" u="none" strike="noStrike" kern="1200" cap="none" spc="0" baseline="0" dirty="0">
                <a:solidFill>
                  <a:srgbClr val="000000"/>
                </a:solidFill>
                <a:uFillTx/>
                <a:latin typeface="Comic Sans MS" pitchFamily="66"/>
                <a:ea typeface="Calibri" pitchFamily="34"/>
                <a:cs typeface="Calibri" pitchFamily="34"/>
              </a:rPr>
              <a:t>Foreldre skal så langt det lar seg gjøre, holde barnet i hånda/bære barnet når man går ut av porten og setter barnet inn i bilen. </a:t>
            </a:r>
          </a:p>
          <a:p>
            <a:pPr marL="171450" marR="0" lvl="0" indent="-1714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1200" b="0" i="1" u="none" strike="noStrike" kern="1200" cap="none" spc="0" baseline="0" dirty="0">
                <a:solidFill>
                  <a:srgbClr val="000000"/>
                </a:solidFill>
                <a:uFillTx/>
                <a:latin typeface="Comic Sans MS" pitchFamily="66"/>
                <a:ea typeface="Calibri" pitchFamily="34"/>
                <a:cs typeface="Calibri" pitchFamily="34"/>
              </a:rPr>
              <a:t>Biler skal ikke stå med nøkler i når det ikke er voksne i bilen.</a:t>
            </a:r>
          </a:p>
          <a:p>
            <a:pPr marL="171450" marR="0" lvl="0" indent="-17145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nb-NO" sz="1200" b="0" i="1" u="none" strike="noStrike" kern="1200" cap="none" spc="0" baseline="0" dirty="0">
                <a:solidFill>
                  <a:srgbClr val="000000"/>
                </a:solidFill>
                <a:uFillTx/>
                <a:latin typeface="Comic Sans MS" pitchFamily="66"/>
                <a:ea typeface="Calibri" pitchFamily="34"/>
                <a:cs typeface="Calibri" pitchFamily="34"/>
              </a:rPr>
              <a:t>Biler skal ikke stå på tomgang.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a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a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dirty="0">
              <a:solidFill>
                <a:srgbClr val="FF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dirty="0">
              <a:solidFill>
                <a:srgbClr val="FF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000" b="0" i="0" u="none" strike="noStrike" kern="1200" cap="none" spc="0" baseline="0" dirty="0">
              <a:solidFill>
                <a:srgbClr val="FF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nb-NO" sz="1000" b="0" i="0" u="none" strike="noStrike" kern="1200" cap="none" spc="0" baseline="0" dirty="0">
                <a:solidFill>
                  <a:srgbClr val="000000"/>
                </a:solidFill>
                <a:uFillTx/>
                <a:latin typeface="Comic Sans MS" pitchFamily="66"/>
              </a:rPr>
            </a:br>
            <a:endParaRPr lang="nb-NO" sz="10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p:txBody>
      </p:sp>
      <p:pic>
        <p:nvPicPr>
          <p:cNvPr id="3" name="Bilde 4" descr="Et bilde som inneholder Tegnefilm, tegnefilm, Animasjon, fiksjon&#10;&#10;Automatisk generert beskrivelse">
            <a:extLst>
              <a:ext uri="{FF2B5EF4-FFF2-40B4-BE49-F238E27FC236}">
                <a16:creationId xmlns:a16="http://schemas.microsoft.com/office/drawing/2014/main" id="{6CF0AD51-8F63-E8F9-1DE3-80BA21A0E44B}"/>
              </a:ext>
            </a:extLst>
          </p:cNvPr>
          <p:cNvPicPr>
            <a:picLocks noChangeAspect="1"/>
          </p:cNvPicPr>
          <p:nvPr/>
        </p:nvPicPr>
        <p:blipFill>
          <a:blip r:embed="rId4"/>
          <a:srcRect/>
          <a:stretch>
            <a:fillRect/>
          </a:stretch>
        </p:blipFill>
        <p:spPr>
          <a:xfrm>
            <a:off x="6554701" y="5571145"/>
            <a:ext cx="1278913" cy="1202109"/>
          </a:xfrm>
          <a:prstGeom prst="rect">
            <a:avLst/>
          </a:prstGeom>
          <a:noFill/>
          <a:ln cap="flat">
            <a:noFill/>
          </a:ln>
        </p:spPr>
      </p:pic>
      <p:sp>
        <p:nvSpPr>
          <p:cNvPr id="5" name="Plassholder for lysbildenummer 4">
            <a:extLst>
              <a:ext uri="{FF2B5EF4-FFF2-40B4-BE49-F238E27FC236}">
                <a16:creationId xmlns:a16="http://schemas.microsoft.com/office/drawing/2014/main" id="{79650218-DCE9-18FE-FBEA-B52023591D94}"/>
              </a:ext>
            </a:extLst>
          </p:cNvPr>
          <p:cNvSpPr>
            <a:spLocks noGrp="1"/>
          </p:cNvSpPr>
          <p:nvPr>
            <p:ph type="sldNum" sz="quarter" idx="8"/>
          </p:nvPr>
        </p:nvSpPr>
        <p:spPr/>
        <p:txBody>
          <a:bodyPr/>
          <a:lstStyle/>
          <a:p>
            <a:pPr lvl="0"/>
            <a:fld id="{2B502B9F-B66B-4BBE-8C85-A6F5427AC58C}" type="slidenum">
              <a:rPr lang="nb-NO" smtClean="0"/>
              <a:t>17</a:t>
            </a:fld>
            <a:endParaRPr lang="nb-NO"/>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69">
    <p:bg>
      <p:bgPr>
        <a:blipFill>
          <a:blip r:embed="rId3"/>
          <a:tile sx="99996" sy="99996" algn="tl"/>
        </a:blipFill>
        <a:effectLst/>
      </p:bgPr>
    </p:bg>
    <p:spTree>
      <p:nvGrpSpPr>
        <p:cNvPr id="1" name=""/>
        <p:cNvGrpSpPr/>
        <p:nvPr/>
      </p:nvGrpSpPr>
      <p:grpSpPr>
        <a:xfrm>
          <a:off x="0" y="0"/>
          <a:ext cx="0" cy="0"/>
          <a:chOff x="0" y="0"/>
          <a:chExt cx="0" cy="0"/>
        </a:xfrm>
      </p:grpSpPr>
      <p:sp>
        <p:nvSpPr>
          <p:cNvPr id="2" name="Plassholder for innhold 3">
            <a:extLst>
              <a:ext uri="{FF2B5EF4-FFF2-40B4-BE49-F238E27FC236}">
                <a16:creationId xmlns:a16="http://schemas.microsoft.com/office/drawing/2014/main" id="{4F49D064-758B-D4BC-AFE0-74FBEEA8B9D9}"/>
              </a:ext>
            </a:extLst>
          </p:cNvPr>
          <p:cNvSpPr txBox="1">
            <a:spLocks noGrp="1"/>
          </p:cNvSpPr>
          <p:nvPr>
            <p:ph type="body" idx="1"/>
          </p:nvPr>
        </p:nvSpPr>
        <p:spPr>
          <a:xfrm>
            <a:off x="381003" y="990596"/>
            <a:ext cx="5078764" cy="5387285"/>
          </a:xfrm>
        </p:spPr>
        <p:txBody>
          <a:bodyPr anchor="t"/>
          <a:lstStyle/>
          <a:p>
            <a:pPr marL="342900" lvl="0" indent="-342900">
              <a:spcBef>
                <a:spcPts val="300"/>
              </a:spcBef>
            </a:pPr>
            <a:endParaRPr lang="nb-NO" sz="1200" b="0" dirty="0">
              <a:latin typeface="Comic Sans MS" pitchFamily="66"/>
            </a:endParaRPr>
          </a:p>
          <a:p>
            <a:pPr marL="342900" lvl="0" indent="-342900">
              <a:spcBef>
                <a:spcPts val="300"/>
              </a:spcBef>
            </a:pPr>
            <a:r>
              <a:rPr lang="nb-NO" sz="1200" b="0" dirty="0">
                <a:latin typeface="Comic Sans MS" pitchFamily="66"/>
              </a:rPr>
              <a:t>I lov om barnehager § 2 står det at: </a:t>
            </a:r>
          </a:p>
          <a:p>
            <a:pPr marL="342900" lvl="0" indent="-342900">
              <a:spcBef>
                <a:spcPts val="300"/>
              </a:spcBef>
            </a:pPr>
            <a:endParaRPr lang="nb-NO" sz="1200" b="0" dirty="0">
              <a:latin typeface="Comic Sans MS" pitchFamily="66"/>
            </a:endParaRPr>
          </a:p>
          <a:p>
            <a:pPr marL="342900" lvl="0" indent="-342900">
              <a:spcBef>
                <a:spcPts val="300"/>
              </a:spcBef>
            </a:pPr>
            <a:r>
              <a:rPr lang="nb-NO" sz="1200" b="0" i="1" dirty="0">
                <a:latin typeface="Comic Sans MS" pitchFamily="66"/>
              </a:rPr>
              <a:t>«vi skal ta hensyn til barnas etniske og kulturelle bakgrunn,</a:t>
            </a:r>
          </a:p>
          <a:p>
            <a:pPr marL="342900" lvl="0" indent="-342900">
              <a:spcBef>
                <a:spcPts val="300"/>
              </a:spcBef>
            </a:pPr>
            <a:r>
              <a:rPr lang="nb-NO" sz="1200" b="0" i="1" dirty="0">
                <a:latin typeface="Comic Sans MS" pitchFamily="66"/>
              </a:rPr>
              <a:t>Herunder samiske barns språk og kultur.» </a:t>
            </a:r>
          </a:p>
          <a:p>
            <a:pPr marL="342900" lvl="0" indent="-342900">
              <a:spcBef>
                <a:spcPts val="300"/>
              </a:spcBef>
            </a:pPr>
            <a:r>
              <a:rPr lang="nb-NO" sz="1200" b="0" dirty="0">
                <a:latin typeface="Comic Sans MS" pitchFamily="66"/>
              </a:rPr>
              <a:t>Rammeplanen presiserer at:</a:t>
            </a:r>
          </a:p>
          <a:p>
            <a:pPr marL="342900" lvl="0" indent="-342900">
              <a:spcBef>
                <a:spcPts val="300"/>
              </a:spcBef>
            </a:pPr>
            <a:endParaRPr lang="nb-NO" sz="1200" b="0" dirty="0">
              <a:latin typeface="Comic Sans MS" pitchFamily="66"/>
            </a:endParaRPr>
          </a:p>
          <a:p>
            <a:pPr marL="342900" lvl="0" indent="-342900">
              <a:spcBef>
                <a:spcPts val="300"/>
              </a:spcBef>
            </a:pPr>
            <a:r>
              <a:rPr lang="nb-NO" sz="1200" b="0" dirty="0">
                <a:latin typeface="Comic Sans MS" pitchFamily="66"/>
              </a:rPr>
              <a:t> «</a:t>
            </a:r>
            <a:r>
              <a:rPr lang="nb-NO" sz="1200" b="0" i="1" dirty="0">
                <a:latin typeface="Comic Sans MS" pitchFamily="66"/>
              </a:rPr>
              <a:t>alle barn skal få støtte til å bevare og</a:t>
            </a:r>
          </a:p>
          <a:p>
            <a:pPr marL="342900" lvl="0" indent="-342900">
              <a:spcBef>
                <a:spcPts val="300"/>
              </a:spcBef>
            </a:pPr>
            <a:r>
              <a:rPr lang="nb-NO" sz="1200" b="0" i="1" dirty="0">
                <a:latin typeface="Comic Sans MS" pitchFamily="66"/>
              </a:rPr>
              <a:t>utvikle sitt språk, sin kunnskap og sin kultur </a:t>
            </a:r>
          </a:p>
          <a:p>
            <a:pPr marL="342900" lvl="0" indent="-342900">
              <a:spcBef>
                <a:spcPts val="300"/>
              </a:spcBef>
            </a:pPr>
            <a:r>
              <a:rPr lang="nb-NO" sz="1200" b="0" i="1" dirty="0">
                <a:latin typeface="Comic Sans MS" pitchFamily="66"/>
              </a:rPr>
              <a:t>uavhengig av hvor i landet de bor. «</a:t>
            </a:r>
          </a:p>
          <a:p>
            <a:pPr marL="342900" lvl="0" indent="-342900">
              <a:spcBef>
                <a:spcPts val="300"/>
              </a:spcBef>
            </a:pPr>
            <a:endParaRPr lang="nb-NO" sz="1200" b="0" dirty="0">
              <a:latin typeface="Comic Sans MS" pitchFamily="66"/>
            </a:endParaRPr>
          </a:p>
          <a:p>
            <a:pPr marL="342900" lvl="0" indent="-342900">
              <a:spcBef>
                <a:spcPts val="300"/>
              </a:spcBef>
            </a:pPr>
            <a:endParaRPr lang="nb-NO" sz="1200" b="0" dirty="0">
              <a:latin typeface="Comic Sans MS" pitchFamily="66"/>
            </a:endParaRPr>
          </a:p>
          <a:p>
            <a:pPr lvl="0">
              <a:spcBef>
                <a:spcPts val="300"/>
              </a:spcBef>
            </a:pPr>
            <a:r>
              <a:rPr lang="nb-NO" sz="1200" b="0" dirty="0">
                <a:latin typeface="Comic Sans MS" pitchFamily="66"/>
              </a:rPr>
              <a:t>I vår barnehage har vi fokus på samisk kultur deler av januar måned og frem til samefolkets dag 6. februar, og gjerne litt etter.</a:t>
            </a:r>
          </a:p>
          <a:p>
            <a:pPr lvl="0">
              <a:spcBef>
                <a:spcPts val="300"/>
              </a:spcBef>
            </a:pPr>
            <a:r>
              <a:rPr lang="nb-NO" sz="1200" b="0" dirty="0">
                <a:latin typeface="Comic Sans MS" pitchFamily="66"/>
              </a:rPr>
              <a:t>Vi gjør oss kjent med samiske barnesanger og eventyr, </a:t>
            </a:r>
          </a:p>
          <a:p>
            <a:pPr lvl="0">
              <a:spcBef>
                <a:spcPts val="300"/>
              </a:spcBef>
            </a:pPr>
            <a:r>
              <a:rPr lang="nb-NO" sz="1200" b="0" dirty="0">
                <a:latin typeface="Comic Sans MS" pitchFamily="66"/>
              </a:rPr>
              <a:t>å telle på samisk, serverer reinkjøtt som vi steker på bål, lytter til joik og ser på bilder av den samiske kulturen. </a:t>
            </a:r>
          </a:p>
          <a:p>
            <a:pPr lvl="0">
              <a:spcBef>
                <a:spcPts val="300"/>
              </a:spcBef>
            </a:pPr>
            <a:r>
              <a:rPr lang="nb-NO" sz="1200" b="0" dirty="0">
                <a:latin typeface="Comic Sans MS" pitchFamily="66"/>
              </a:rPr>
              <a:t>Vi maler samisk flagg og de som har samisk bakgrunn på avdelingen, henger flagget synlig hele året. De barna som har kofte etc. bruker å ta det med, så lager vi en fin utstilling på </a:t>
            </a:r>
            <a:r>
              <a:rPr lang="nb-NO" sz="1200" b="0" dirty="0" err="1">
                <a:latin typeface="Comic Sans MS" pitchFamily="66"/>
              </a:rPr>
              <a:t>Samefolketsdag</a:t>
            </a:r>
            <a:r>
              <a:rPr lang="nb-NO" sz="1200" b="0" dirty="0">
                <a:latin typeface="Comic Sans MS" pitchFamily="66"/>
              </a:rPr>
              <a:t>. </a:t>
            </a:r>
          </a:p>
          <a:p>
            <a:pPr lvl="0">
              <a:spcBef>
                <a:spcPts val="300"/>
              </a:spcBef>
            </a:pPr>
            <a:r>
              <a:rPr lang="nb-NO" sz="1200" b="0" dirty="0">
                <a:latin typeface="Comic Sans MS" pitchFamily="66"/>
              </a:rPr>
              <a:t>Barna får også kjenne  på reinskinn . </a:t>
            </a:r>
          </a:p>
          <a:p>
            <a:pPr lvl="0">
              <a:spcBef>
                <a:spcPts val="300"/>
              </a:spcBef>
            </a:pPr>
            <a:r>
              <a:rPr lang="nb-NO" sz="1200" b="0" dirty="0">
                <a:latin typeface="Comic Sans MS" pitchFamily="66"/>
              </a:rPr>
              <a:t>I utetiden øver vi oss på lassokasting.</a:t>
            </a:r>
            <a:br>
              <a:rPr lang="nb-NO" sz="1200" b="0" dirty="0">
                <a:latin typeface="Comic Sans MS" pitchFamily="66"/>
              </a:rPr>
            </a:br>
            <a:endParaRPr lang="nb-NO" sz="1200" b="0" dirty="0">
              <a:latin typeface="Comic Sans MS" pitchFamily="66"/>
            </a:endParaRPr>
          </a:p>
          <a:p>
            <a:pPr lvl="0">
              <a:spcBef>
                <a:spcPts val="300"/>
              </a:spcBef>
            </a:pPr>
            <a:endParaRPr lang="nb-NO" sz="1200" b="0" dirty="0">
              <a:solidFill>
                <a:srgbClr val="FF0000"/>
              </a:solidFill>
              <a:latin typeface="Comic Sans MS" pitchFamily="66"/>
            </a:endParaRPr>
          </a:p>
        </p:txBody>
      </p:sp>
      <p:sp>
        <p:nvSpPr>
          <p:cNvPr id="3" name="Plassholder for tekst 4">
            <a:extLst>
              <a:ext uri="{FF2B5EF4-FFF2-40B4-BE49-F238E27FC236}">
                <a16:creationId xmlns:a16="http://schemas.microsoft.com/office/drawing/2014/main" id="{4398D829-5A1B-3246-D782-204F38B8BBE3}"/>
              </a:ext>
            </a:extLst>
          </p:cNvPr>
          <p:cNvSpPr txBox="1">
            <a:spLocks noGrp="1"/>
          </p:cNvSpPr>
          <p:nvPr>
            <p:ph type="body" idx="3"/>
          </p:nvPr>
        </p:nvSpPr>
        <p:spPr>
          <a:xfrm>
            <a:off x="2743200" y="723903"/>
            <a:ext cx="4041776" cy="225427"/>
          </a:xfrm>
        </p:spPr>
        <p:txBody>
          <a:bodyPr/>
          <a:lstStyle/>
          <a:p>
            <a:pPr lvl="0">
              <a:spcBef>
                <a:spcPts val="300"/>
              </a:spcBef>
            </a:pPr>
            <a:r>
              <a:rPr lang="nb-NO" sz="1400" dirty="0">
                <a:latin typeface="Comic Sans MS" pitchFamily="66"/>
              </a:rPr>
              <a:t>SAMISK KULTUR I BARNEHAGEN</a:t>
            </a:r>
          </a:p>
        </p:txBody>
      </p:sp>
      <p:pic>
        <p:nvPicPr>
          <p:cNvPr id="4" name="Bilde 4" descr="Et bilde som inneholder innendørs, klær, vegg, stående&#10;&#10;Automatisk generert beskrivelse">
            <a:extLst>
              <a:ext uri="{FF2B5EF4-FFF2-40B4-BE49-F238E27FC236}">
                <a16:creationId xmlns:a16="http://schemas.microsoft.com/office/drawing/2014/main" id="{8FBD584B-580E-A8E7-07F6-EB14F31A830D}"/>
              </a:ext>
            </a:extLst>
          </p:cNvPr>
          <p:cNvPicPr>
            <a:picLocks noChangeAspect="1"/>
          </p:cNvPicPr>
          <p:nvPr/>
        </p:nvPicPr>
        <p:blipFill>
          <a:blip r:embed="rId4"/>
          <a:srcRect/>
          <a:stretch>
            <a:fillRect/>
          </a:stretch>
        </p:blipFill>
        <p:spPr>
          <a:xfrm>
            <a:off x="7065963" y="1166811"/>
            <a:ext cx="1697034" cy="2262189"/>
          </a:xfrm>
          <a:prstGeom prst="rect">
            <a:avLst/>
          </a:prstGeom>
          <a:noFill/>
          <a:ln cap="flat">
            <a:noFill/>
          </a:ln>
        </p:spPr>
      </p:pic>
      <p:pic>
        <p:nvPicPr>
          <p:cNvPr id="5" name="Bilde 6" descr="Et bilde som inneholder Barnekunst, innendørs, person, kunst&#10;&#10;Automatisk generert beskrivelse">
            <a:extLst>
              <a:ext uri="{FF2B5EF4-FFF2-40B4-BE49-F238E27FC236}">
                <a16:creationId xmlns:a16="http://schemas.microsoft.com/office/drawing/2014/main" id="{8FC51242-511C-1B13-1820-0C617BF1EA1C}"/>
              </a:ext>
            </a:extLst>
          </p:cNvPr>
          <p:cNvPicPr>
            <a:picLocks noChangeAspect="1"/>
          </p:cNvPicPr>
          <p:nvPr/>
        </p:nvPicPr>
        <p:blipFill>
          <a:blip r:embed="rId5"/>
          <a:srcRect/>
          <a:stretch>
            <a:fillRect/>
          </a:stretch>
        </p:blipFill>
        <p:spPr>
          <a:xfrm>
            <a:off x="5663586" y="1438269"/>
            <a:ext cx="1198558" cy="2466978"/>
          </a:xfrm>
          <a:prstGeom prst="rect">
            <a:avLst/>
          </a:prstGeom>
          <a:noFill/>
          <a:ln cap="flat">
            <a:noFill/>
          </a:ln>
        </p:spPr>
      </p:pic>
      <p:pic>
        <p:nvPicPr>
          <p:cNvPr id="6" name="Bilde 8" descr="Et bilde som inneholder Barnekunst, maling, kunst, snø&#10;&#10;Automatisk generert beskrivelse">
            <a:extLst>
              <a:ext uri="{FF2B5EF4-FFF2-40B4-BE49-F238E27FC236}">
                <a16:creationId xmlns:a16="http://schemas.microsoft.com/office/drawing/2014/main" id="{9F67D636-BC1C-8810-8CCA-557E770A7B52}"/>
              </a:ext>
            </a:extLst>
          </p:cNvPr>
          <p:cNvPicPr>
            <a:picLocks noChangeAspect="1"/>
          </p:cNvPicPr>
          <p:nvPr/>
        </p:nvPicPr>
        <p:blipFill>
          <a:blip r:embed="rId6"/>
          <a:srcRect/>
          <a:stretch>
            <a:fillRect/>
          </a:stretch>
        </p:blipFill>
        <p:spPr>
          <a:xfrm>
            <a:off x="7199309" y="3597545"/>
            <a:ext cx="1563688" cy="2084383"/>
          </a:xfrm>
          <a:prstGeom prst="rect">
            <a:avLst/>
          </a:prstGeom>
          <a:noFill/>
          <a:ln cap="flat">
            <a:noFill/>
          </a:ln>
        </p:spPr>
      </p:pic>
      <p:pic>
        <p:nvPicPr>
          <p:cNvPr id="7" name="Bilde 4">
            <a:extLst>
              <a:ext uri="{FF2B5EF4-FFF2-40B4-BE49-F238E27FC236}">
                <a16:creationId xmlns:a16="http://schemas.microsoft.com/office/drawing/2014/main" id="{7AC5FBCF-2C4E-0D8A-617A-88E6D8A53C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3586" y="4225770"/>
            <a:ext cx="1614083" cy="215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ssholder for lysbildenummer 8">
            <a:extLst>
              <a:ext uri="{FF2B5EF4-FFF2-40B4-BE49-F238E27FC236}">
                <a16:creationId xmlns:a16="http://schemas.microsoft.com/office/drawing/2014/main" id="{A85109D6-D99B-7C46-F9CE-8CD16AF5D811}"/>
              </a:ext>
            </a:extLst>
          </p:cNvPr>
          <p:cNvSpPr>
            <a:spLocks noGrp="1"/>
          </p:cNvSpPr>
          <p:nvPr>
            <p:ph type="sldNum" sz="quarter" idx="8"/>
          </p:nvPr>
        </p:nvSpPr>
        <p:spPr/>
        <p:txBody>
          <a:bodyPr/>
          <a:lstStyle/>
          <a:p>
            <a:pPr lvl="0"/>
            <a:fld id="{4B33CF59-C32C-4F84-87AB-FBEB6B982AE8}" type="slidenum">
              <a:rPr lang="nb-NO" smtClean="0"/>
              <a:t>18</a:t>
            </a:fld>
            <a:endParaRPr lang="nb-NO"/>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70">
    <p:spTree>
      <p:nvGrpSpPr>
        <p:cNvPr id="1" name=""/>
        <p:cNvGrpSpPr/>
        <p:nvPr/>
      </p:nvGrpSpPr>
      <p:grpSpPr>
        <a:xfrm>
          <a:off x="0" y="0"/>
          <a:ext cx="0" cy="0"/>
          <a:chOff x="0" y="0"/>
          <a:chExt cx="0" cy="0"/>
        </a:xfrm>
      </p:grpSpPr>
      <p:sp>
        <p:nvSpPr>
          <p:cNvPr id="2" name="Plassholder for tekst 7">
            <a:extLst>
              <a:ext uri="{FF2B5EF4-FFF2-40B4-BE49-F238E27FC236}">
                <a16:creationId xmlns:a16="http://schemas.microsoft.com/office/drawing/2014/main" id="{F4F0977F-BEE2-D47C-4BA1-C8551B613267}"/>
              </a:ext>
            </a:extLst>
          </p:cNvPr>
          <p:cNvSpPr txBox="1">
            <a:spLocks noGrp="1"/>
          </p:cNvSpPr>
          <p:nvPr>
            <p:ph type="body" idx="3"/>
          </p:nvPr>
        </p:nvSpPr>
        <p:spPr>
          <a:xfrm>
            <a:off x="3200400" y="838203"/>
            <a:ext cx="5486400" cy="5791196"/>
          </a:xfrm>
        </p:spPr>
        <p:txBody>
          <a:bodyPr/>
          <a:lstStyle/>
          <a:p>
            <a:pPr lvl="0">
              <a:spcBef>
                <a:spcPts val="0"/>
              </a:spcBef>
              <a:buNone/>
            </a:pPr>
            <a:r>
              <a:rPr lang="nb-NO" sz="1100" dirty="0">
                <a:solidFill>
                  <a:srgbClr val="262626"/>
                </a:solidFill>
                <a:latin typeface="Comic Sans MS" pitchFamily="66"/>
              </a:rPr>
              <a:t>I Rammeplanen for barnehagen heter det at naturen gir rom for et </a:t>
            </a:r>
          </a:p>
          <a:p>
            <a:pPr lvl="0">
              <a:spcBef>
                <a:spcPts val="0"/>
              </a:spcBef>
              <a:buNone/>
            </a:pPr>
            <a:r>
              <a:rPr lang="nb-NO" sz="1100" dirty="0">
                <a:solidFill>
                  <a:srgbClr val="262626"/>
                </a:solidFill>
                <a:latin typeface="Comic Sans MS" pitchFamily="66"/>
              </a:rPr>
              <a:t>mangfold av opplevelser til alle årstider og i all slags vær, og at det er </a:t>
            </a:r>
          </a:p>
          <a:p>
            <a:pPr lvl="0">
              <a:spcBef>
                <a:spcPts val="0"/>
              </a:spcBef>
              <a:buNone/>
            </a:pPr>
            <a:r>
              <a:rPr lang="nb-NO" sz="1100" dirty="0">
                <a:solidFill>
                  <a:srgbClr val="262626"/>
                </a:solidFill>
                <a:latin typeface="Comic Sans MS" pitchFamily="66"/>
              </a:rPr>
              <a:t>personalets ansvar å ivareta dette opplevelsesmangfoldet i </a:t>
            </a:r>
          </a:p>
          <a:p>
            <a:pPr lvl="0">
              <a:spcBef>
                <a:spcPts val="0"/>
              </a:spcBef>
              <a:buNone/>
            </a:pPr>
            <a:r>
              <a:rPr lang="nb-NO" sz="1100" dirty="0">
                <a:solidFill>
                  <a:srgbClr val="262626"/>
                </a:solidFill>
                <a:latin typeface="Comic Sans MS" pitchFamily="66"/>
              </a:rPr>
              <a:t>barnehagehverdagen. I vår barnehage tar vi dette ansvaret på alvor. </a:t>
            </a:r>
          </a:p>
          <a:p>
            <a:pPr lvl="0">
              <a:spcBef>
                <a:spcPts val="0"/>
              </a:spcBef>
              <a:buNone/>
            </a:pPr>
            <a:r>
              <a:rPr lang="nb-NO" sz="1100" dirty="0">
                <a:solidFill>
                  <a:srgbClr val="262626"/>
                </a:solidFill>
                <a:latin typeface="Comic Sans MS" pitchFamily="66"/>
              </a:rPr>
              <a:t>Holtet Barnehage har godt egnede uteområder, både innenfor og utenfor</a:t>
            </a:r>
          </a:p>
          <a:p>
            <a:pPr lvl="0">
              <a:spcBef>
                <a:spcPts val="0"/>
              </a:spcBef>
              <a:buNone/>
            </a:pPr>
            <a:r>
              <a:rPr lang="nb-NO" sz="1100" dirty="0">
                <a:solidFill>
                  <a:srgbClr val="262626"/>
                </a:solidFill>
                <a:latin typeface="Comic Sans MS" pitchFamily="66"/>
              </a:rPr>
              <a:t>gjerdet. Områdene gir rom for improvisasjon og muligheter for </a:t>
            </a:r>
          </a:p>
          <a:p>
            <a:pPr lvl="0">
              <a:spcBef>
                <a:spcPts val="0"/>
              </a:spcBef>
              <a:buNone/>
            </a:pPr>
            <a:r>
              <a:rPr lang="nb-NO" sz="1100" dirty="0">
                <a:solidFill>
                  <a:srgbClr val="262626"/>
                </a:solidFill>
                <a:latin typeface="Comic Sans MS" pitchFamily="66"/>
              </a:rPr>
              <a:t>tilpasninger til hvert enkelt barn. Vi prioriterer å være ute i all slags</a:t>
            </a:r>
          </a:p>
          <a:p>
            <a:pPr lvl="0">
              <a:spcBef>
                <a:spcPts val="0"/>
              </a:spcBef>
              <a:buNone/>
            </a:pPr>
            <a:r>
              <a:rPr lang="nb-NO" sz="1100" dirty="0">
                <a:solidFill>
                  <a:srgbClr val="262626"/>
                </a:solidFill>
                <a:latin typeface="Comic Sans MS" pitchFamily="66"/>
              </a:rPr>
              <a:t>vær, og lar barna få erfaringer med ulike værtyper og årstider. Vi lar </a:t>
            </a:r>
          </a:p>
          <a:p>
            <a:pPr lvl="0">
              <a:spcBef>
                <a:spcPts val="0"/>
              </a:spcBef>
              <a:buNone/>
            </a:pPr>
            <a:r>
              <a:rPr lang="nb-NO" sz="1100" dirty="0">
                <a:solidFill>
                  <a:srgbClr val="262626"/>
                </a:solidFill>
                <a:latin typeface="Comic Sans MS" pitchFamily="66"/>
              </a:rPr>
              <a:t>ikke rutiner hindre oss i å bruke naturen, både frokost og lunsj kan nytes </a:t>
            </a:r>
          </a:p>
          <a:p>
            <a:pPr lvl="0">
              <a:spcBef>
                <a:spcPts val="0"/>
              </a:spcBef>
              <a:buNone/>
            </a:pPr>
            <a:r>
              <a:rPr lang="nb-NO" sz="1100" dirty="0">
                <a:solidFill>
                  <a:srgbClr val="262626"/>
                </a:solidFill>
                <a:latin typeface="Comic Sans MS" pitchFamily="66"/>
              </a:rPr>
              <a:t>ute.</a:t>
            </a:r>
          </a:p>
          <a:p>
            <a:pPr lvl="0">
              <a:spcBef>
                <a:spcPts val="0"/>
              </a:spcBef>
              <a:buNone/>
            </a:pPr>
            <a:r>
              <a:rPr lang="nb-NO" sz="1100" dirty="0">
                <a:solidFill>
                  <a:srgbClr val="262626"/>
                </a:solidFill>
                <a:latin typeface="Comic Sans MS" pitchFamily="66"/>
              </a:rPr>
              <a:t>Vi har en lavvo i tre som hele barnehagen disponerer. Der kan vi trekke inn</a:t>
            </a:r>
          </a:p>
          <a:p>
            <a:pPr lvl="0">
              <a:spcBef>
                <a:spcPts val="0"/>
              </a:spcBef>
              <a:buNone/>
            </a:pPr>
            <a:r>
              <a:rPr lang="nb-NO" sz="1100" dirty="0">
                <a:solidFill>
                  <a:srgbClr val="262626"/>
                </a:solidFill>
                <a:latin typeface="Comic Sans MS" pitchFamily="66"/>
              </a:rPr>
              <a:t>om det skulle være nødvendig. Vi fyrer i ovnen og har stemningsfylte</a:t>
            </a:r>
          </a:p>
          <a:p>
            <a:pPr lvl="0">
              <a:spcBef>
                <a:spcPts val="0"/>
              </a:spcBef>
              <a:buNone/>
            </a:pPr>
            <a:r>
              <a:rPr lang="nb-NO" sz="1100" dirty="0">
                <a:solidFill>
                  <a:srgbClr val="262626"/>
                </a:solidFill>
                <a:latin typeface="Comic Sans MS" pitchFamily="66"/>
              </a:rPr>
              <a:t>samlinger og måltider. Gapahuker og bålplass med bord og benker gir også</a:t>
            </a:r>
          </a:p>
          <a:p>
            <a:pPr lvl="0">
              <a:spcBef>
                <a:spcPts val="0"/>
              </a:spcBef>
              <a:buNone/>
            </a:pPr>
            <a:r>
              <a:rPr lang="nb-NO" sz="1100" dirty="0">
                <a:solidFill>
                  <a:srgbClr val="262626"/>
                </a:solidFill>
                <a:latin typeface="Comic Sans MS" pitchFamily="66"/>
              </a:rPr>
              <a:t>gode forutsetninger for en vellykket opplevelse.</a:t>
            </a:r>
          </a:p>
          <a:p>
            <a:pPr lvl="0">
              <a:spcBef>
                <a:spcPts val="0"/>
              </a:spcBef>
              <a:buNone/>
            </a:pPr>
            <a:endParaRPr lang="nb-NO" sz="1100" dirty="0">
              <a:solidFill>
                <a:srgbClr val="262626"/>
              </a:solidFill>
              <a:latin typeface="Comic Sans MS" pitchFamily="66"/>
            </a:endParaRPr>
          </a:p>
          <a:p>
            <a:pPr lvl="0">
              <a:spcBef>
                <a:spcPts val="0"/>
              </a:spcBef>
              <a:buNone/>
            </a:pPr>
            <a:r>
              <a:rPr lang="nb-NO" sz="1100" dirty="0">
                <a:solidFill>
                  <a:srgbClr val="262626"/>
                </a:solidFill>
                <a:latin typeface="Comic Sans MS" pitchFamily="66"/>
              </a:rPr>
              <a:t>Vi ønsker å bruke nærområdet som det fantastiske klatrestativet det er. </a:t>
            </a:r>
          </a:p>
          <a:p>
            <a:pPr lvl="0">
              <a:spcBef>
                <a:spcPts val="0"/>
              </a:spcBef>
              <a:buNone/>
            </a:pPr>
            <a:r>
              <a:rPr lang="nb-NO" sz="1100" dirty="0">
                <a:solidFill>
                  <a:srgbClr val="262626"/>
                </a:solidFill>
                <a:latin typeface="Comic Sans MS" pitchFamily="66"/>
              </a:rPr>
              <a:t>Barna lærer seg mestring ved å takle terrengets uforutsigbarhet. Skogen </a:t>
            </a:r>
          </a:p>
          <a:p>
            <a:pPr lvl="0">
              <a:spcBef>
                <a:spcPts val="0"/>
              </a:spcBef>
              <a:buNone/>
            </a:pPr>
            <a:r>
              <a:rPr lang="nb-NO" sz="1100" dirty="0">
                <a:solidFill>
                  <a:srgbClr val="262626"/>
                </a:solidFill>
                <a:latin typeface="Comic Sans MS" pitchFamily="66"/>
              </a:rPr>
              <a:t>er full av muligheter til lek og læring. </a:t>
            </a:r>
          </a:p>
          <a:p>
            <a:pPr lvl="0">
              <a:spcBef>
                <a:spcPts val="0"/>
              </a:spcBef>
              <a:buNone/>
            </a:pPr>
            <a:r>
              <a:rPr lang="nb-NO" sz="1100" dirty="0">
                <a:solidFill>
                  <a:srgbClr val="262626"/>
                </a:solidFill>
                <a:latin typeface="Comic Sans MS" pitchFamily="66"/>
              </a:rPr>
              <a:t>Vi ønsker også å lære barna om hvilke ressurser naturen gir oss og</a:t>
            </a:r>
          </a:p>
          <a:p>
            <a:pPr lvl="0">
              <a:spcBef>
                <a:spcPts val="0"/>
              </a:spcBef>
              <a:buNone/>
            </a:pPr>
            <a:r>
              <a:rPr lang="nb-NO" sz="1100" dirty="0">
                <a:solidFill>
                  <a:srgbClr val="262626"/>
                </a:solidFill>
                <a:latin typeface="Comic Sans MS" pitchFamily="66"/>
              </a:rPr>
              <a:t>hvordan vi skal ta vare på den. Det viser seg også at barn har større </a:t>
            </a:r>
          </a:p>
          <a:p>
            <a:pPr lvl="0">
              <a:spcBef>
                <a:spcPts val="0"/>
              </a:spcBef>
              <a:buNone/>
            </a:pPr>
            <a:r>
              <a:rPr lang="nb-NO" sz="1100" dirty="0">
                <a:solidFill>
                  <a:srgbClr val="262626"/>
                </a:solidFill>
                <a:latin typeface="Comic Sans MS" pitchFamily="66"/>
              </a:rPr>
              <a:t>utbytte av rollelek når de ferdes i naturen, og rollelek er viktig i barns </a:t>
            </a:r>
          </a:p>
          <a:p>
            <a:pPr lvl="0">
              <a:spcBef>
                <a:spcPts val="0"/>
              </a:spcBef>
              <a:buNone/>
            </a:pPr>
            <a:r>
              <a:rPr lang="nb-NO" sz="1100" dirty="0">
                <a:solidFill>
                  <a:srgbClr val="262626"/>
                </a:solidFill>
                <a:latin typeface="Comic Sans MS" pitchFamily="66"/>
              </a:rPr>
              <a:t>sosiale læring. Det er også færre konflikter ute enn inne. </a:t>
            </a:r>
          </a:p>
          <a:p>
            <a:pPr lvl="0">
              <a:spcBef>
                <a:spcPts val="0"/>
              </a:spcBef>
              <a:buNone/>
            </a:pPr>
            <a:endParaRPr lang="nb-NO" sz="1100" dirty="0">
              <a:solidFill>
                <a:srgbClr val="262626"/>
              </a:solidFill>
              <a:latin typeface="Comic Sans MS" pitchFamily="66"/>
            </a:endParaRPr>
          </a:p>
          <a:p>
            <a:pPr lvl="0">
              <a:spcBef>
                <a:spcPts val="0"/>
              </a:spcBef>
              <a:buNone/>
            </a:pPr>
            <a:r>
              <a:rPr lang="nb-NO" sz="1100" dirty="0">
                <a:solidFill>
                  <a:srgbClr val="262626"/>
                </a:solidFill>
                <a:latin typeface="Comic Sans MS" pitchFamily="66"/>
              </a:rPr>
              <a:t>I Holtet Barnehage ønsker vi også å forebygge helseskader som kommer</a:t>
            </a:r>
          </a:p>
          <a:p>
            <a:pPr lvl="0">
              <a:spcBef>
                <a:spcPts val="0"/>
              </a:spcBef>
              <a:buNone/>
            </a:pPr>
            <a:r>
              <a:rPr lang="nb-NO" sz="1100" dirty="0">
                <a:solidFill>
                  <a:srgbClr val="262626"/>
                </a:solidFill>
                <a:latin typeface="Comic Sans MS" pitchFamily="66"/>
              </a:rPr>
              <a:t>av for mye stillesitting og passivitet. Naturen er et suverent egnet miljø </a:t>
            </a:r>
          </a:p>
          <a:p>
            <a:pPr lvl="0">
              <a:spcBef>
                <a:spcPts val="0"/>
              </a:spcBef>
              <a:buNone/>
            </a:pPr>
            <a:r>
              <a:rPr lang="nb-NO" sz="1100" dirty="0">
                <a:solidFill>
                  <a:srgbClr val="262626"/>
                </a:solidFill>
                <a:latin typeface="Comic Sans MS" pitchFamily="66"/>
              </a:rPr>
              <a:t>for dette. Vi drar også på mange turer bort fra barnehagen. Noen ganger </a:t>
            </a:r>
          </a:p>
          <a:p>
            <a:pPr lvl="0">
              <a:spcBef>
                <a:spcPts val="0"/>
              </a:spcBef>
              <a:buNone/>
            </a:pPr>
            <a:r>
              <a:rPr lang="nb-NO" sz="1100" dirty="0">
                <a:solidFill>
                  <a:srgbClr val="262626"/>
                </a:solidFill>
                <a:latin typeface="Comic Sans MS" pitchFamily="66"/>
              </a:rPr>
              <a:t>går vi til fjæra,  andre ganger drar førskolebarna med rutebuss og</a:t>
            </a:r>
          </a:p>
          <a:p>
            <a:pPr lvl="0">
              <a:spcBef>
                <a:spcPts val="0"/>
              </a:spcBef>
              <a:buNone/>
            </a:pPr>
            <a:r>
              <a:rPr lang="nb-NO" sz="1100" dirty="0">
                <a:solidFill>
                  <a:srgbClr val="262626"/>
                </a:solidFill>
                <a:latin typeface="Comic Sans MS" pitchFamily="66"/>
              </a:rPr>
              <a:t>oppsøker andre turmål.</a:t>
            </a:r>
          </a:p>
          <a:p>
            <a:pPr lvl="0">
              <a:spcBef>
                <a:spcPts val="0"/>
              </a:spcBef>
              <a:buNone/>
            </a:pPr>
            <a:r>
              <a:rPr lang="nb-NO" sz="1100" dirty="0">
                <a:solidFill>
                  <a:srgbClr val="262626"/>
                </a:solidFill>
                <a:latin typeface="Comic Sans MS" pitchFamily="66"/>
              </a:rPr>
              <a:t>Hvert år besøker vi Festspillene i Nord-Norge med de eldste barna.</a:t>
            </a:r>
          </a:p>
          <a:p>
            <a:pPr lvl="0">
              <a:spcBef>
                <a:spcPts val="300"/>
              </a:spcBef>
              <a:buNone/>
            </a:pPr>
            <a:r>
              <a:rPr lang="nb-NO" sz="1200" dirty="0"/>
              <a:t> </a:t>
            </a:r>
            <a:endParaRPr lang="nb-NO" sz="1200" dirty="0">
              <a:latin typeface="Comic Sans MS" pitchFamily="66"/>
            </a:endParaRPr>
          </a:p>
        </p:txBody>
      </p:sp>
      <p:sp>
        <p:nvSpPr>
          <p:cNvPr id="3" name="Tittel 3">
            <a:extLst>
              <a:ext uri="{FF2B5EF4-FFF2-40B4-BE49-F238E27FC236}">
                <a16:creationId xmlns:a16="http://schemas.microsoft.com/office/drawing/2014/main" id="{F38D4B6E-0326-207E-A753-CA1BD3F6E886}"/>
              </a:ext>
            </a:extLst>
          </p:cNvPr>
          <p:cNvSpPr txBox="1">
            <a:spLocks noGrp="1"/>
          </p:cNvSpPr>
          <p:nvPr>
            <p:ph type="title"/>
          </p:nvPr>
        </p:nvSpPr>
        <p:spPr>
          <a:xfrm>
            <a:off x="3505196" y="274640"/>
            <a:ext cx="5181603" cy="471482"/>
          </a:xfrm>
        </p:spPr>
        <p:txBody>
          <a:bodyPr/>
          <a:lstStyle/>
          <a:p>
            <a:pPr lvl="0"/>
            <a:r>
              <a:rPr lang="nb-NO" sz="1400" b="1" dirty="0">
                <a:latin typeface="Comic Sans MS" panose="030F0702030302020204" pitchFamily="66" charset="0"/>
              </a:rPr>
              <a:t>NATUR OG MILJØ</a:t>
            </a:r>
          </a:p>
        </p:txBody>
      </p:sp>
      <p:pic>
        <p:nvPicPr>
          <p:cNvPr id="4" name="Bilde 4">
            <a:extLst>
              <a:ext uri="{FF2B5EF4-FFF2-40B4-BE49-F238E27FC236}">
                <a16:creationId xmlns:a16="http://schemas.microsoft.com/office/drawing/2014/main" id="{46028415-8A7C-8BA4-6267-8F6693BD74DE}"/>
              </a:ext>
            </a:extLst>
          </p:cNvPr>
          <p:cNvPicPr>
            <a:picLocks noChangeAspect="1"/>
          </p:cNvPicPr>
          <p:nvPr/>
        </p:nvPicPr>
        <p:blipFill>
          <a:blip r:embed="rId3"/>
          <a:srcRect/>
          <a:stretch>
            <a:fillRect/>
          </a:stretch>
        </p:blipFill>
        <p:spPr>
          <a:xfrm>
            <a:off x="152403" y="312733"/>
            <a:ext cx="2814642" cy="5791196"/>
          </a:xfrm>
          <a:prstGeom prst="rect">
            <a:avLst/>
          </a:prstGeom>
          <a:noFill/>
          <a:ln cap="flat">
            <a:noFill/>
          </a:ln>
        </p:spPr>
      </p:pic>
      <p:sp>
        <p:nvSpPr>
          <p:cNvPr id="6" name="Plassholder for lysbildenummer 5">
            <a:extLst>
              <a:ext uri="{FF2B5EF4-FFF2-40B4-BE49-F238E27FC236}">
                <a16:creationId xmlns:a16="http://schemas.microsoft.com/office/drawing/2014/main" id="{7547A0F0-5B2C-8FD0-334A-66D10A14D9BB}"/>
              </a:ext>
            </a:extLst>
          </p:cNvPr>
          <p:cNvSpPr>
            <a:spLocks noGrp="1"/>
          </p:cNvSpPr>
          <p:nvPr>
            <p:ph type="sldNum" sz="quarter" idx="8"/>
          </p:nvPr>
        </p:nvSpPr>
        <p:spPr/>
        <p:txBody>
          <a:bodyPr/>
          <a:lstStyle/>
          <a:p>
            <a:pPr lvl="0"/>
            <a:fld id="{8FA9B222-F4D9-4886-AFD8-B8353F9A659B}" type="slidenum">
              <a:rPr lang="nb-NO" smtClean="0"/>
              <a:t>19</a:t>
            </a:fld>
            <a:endParaRPr lang="nb-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89">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722624-96D1-8624-55D4-2B0AFFA790A2}"/>
              </a:ext>
            </a:extLst>
          </p:cNvPr>
          <p:cNvSpPr txBox="1">
            <a:spLocks noGrp="1"/>
          </p:cNvSpPr>
          <p:nvPr>
            <p:ph type="title"/>
          </p:nvPr>
        </p:nvSpPr>
        <p:spPr>
          <a:xfrm>
            <a:off x="457200" y="457200"/>
            <a:ext cx="8229600" cy="334963"/>
          </a:xfrm>
        </p:spPr>
        <p:txBody>
          <a:bodyPr/>
          <a:lstStyle/>
          <a:p>
            <a:pPr lvl="0"/>
            <a:r>
              <a:rPr lang="nb-NO" sz="1400" b="1" dirty="0">
                <a:latin typeface="Comic Sans MS" pitchFamily="66"/>
              </a:rPr>
              <a:t>INNHOLDSFORTEGNELSE</a:t>
            </a:r>
          </a:p>
        </p:txBody>
      </p:sp>
      <p:sp>
        <p:nvSpPr>
          <p:cNvPr id="3" name="Plassholder for innhold 2">
            <a:extLst>
              <a:ext uri="{FF2B5EF4-FFF2-40B4-BE49-F238E27FC236}">
                <a16:creationId xmlns:a16="http://schemas.microsoft.com/office/drawing/2014/main" id="{E4CABC8A-C09B-80BA-E5B7-7FD5E4E63F89}"/>
              </a:ext>
            </a:extLst>
          </p:cNvPr>
          <p:cNvSpPr txBox="1">
            <a:spLocks noGrp="1"/>
          </p:cNvSpPr>
          <p:nvPr>
            <p:ph idx="1"/>
          </p:nvPr>
        </p:nvSpPr>
        <p:spPr>
          <a:xfrm>
            <a:off x="1295398" y="911053"/>
            <a:ext cx="6553203" cy="5810416"/>
          </a:xfrm>
        </p:spPr>
        <p:txBody>
          <a:bodyPr/>
          <a:lstStyle/>
          <a:p>
            <a:pPr lvl="0">
              <a:buNone/>
            </a:pPr>
            <a:r>
              <a:rPr lang="nb-NO" sz="1200" dirty="0">
                <a:latin typeface="Comic Sans MS" pitchFamily="66"/>
              </a:rPr>
              <a:t>s. </a:t>
            </a:r>
            <a:r>
              <a:rPr lang="nb-NO" sz="1100" dirty="0">
                <a:latin typeface="Comic Sans MS" pitchFamily="66"/>
              </a:rPr>
              <a:t>3		Innledning</a:t>
            </a:r>
          </a:p>
          <a:p>
            <a:pPr lvl="0">
              <a:buNone/>
            </a:pPr>
            <a:r>
              <a:rPr lang="nb-NO" sz="1100" dirty="0">
                <a:latin typeface="Comic Sans MS" pitchFamily="66"/>
              </a:rPr>
              <a:t>s. 4 		Verdigrunnlaget i Holtet Barnehage</a:t>
            </a:r>
          </a:p>
          <a:p>
            <a:pPr lvl="0">
              <a:buNone/>
            </a:pPr>
            <a:r>
              <a:rPr lang="nb-NO" sz="1100" dirty="0">
                <a:latin typeface="Comic Sans MS" pitchFamily="66"/>
              </a:rPr>
              <a:t>s. 5		Forebygging krenkelser, mobbing og utestenging</a:t>
            </a:r>
          </a:p>
          <a:p>
            <a:pPr lvl="0">
              <a:buNone/>
            </a:pPr>
            <a:r>
              <a:rPr lang="nb-NO" sz="1100" dirty="0">
                <a:latin typeface="Comic Sans MS" pitchFamily="66"/>
              </a:rPr>
              <a:t>s. 6		Livsmestring og psykisk helse	 </a:t>
            </a:r>
          </a:p>
          <a:p>
            <a:pPr>
              <a:buNone/>
            </a:pPr>
            <a:r>
              <a:rPr lang="nb-NO" sz="1100" dirty="0">
                <a:latin typeface="Comic Sans MS" pitchFamily="66"/>
              </a:rPr>
              <a:t>s. 8		Barns medvirkning i barnehagen</a:t>
            </a:r>
          </a:p>
          <a:p>
            <a:pPr lvl="0">
              <a:buNone/>
            </a:pPr>
            <a:r>
              <a:rPr lang="nb-NO" sz="1100" dirty="0">
                <a:latin typeface="Comic Sans MS" pitchFamily="66"/>
              </a:rPr>
              <a:t>s. 9		De yngste barna i barnehagen</a:t>
            </a:r>
          </a:p>
          <a:p>
            <a:pPr lvl="0">
              <a:buNone/>
            </a:pPr>
            <a:r>
              <a:rPr lang="nb-NO" sz="1100" dirty="0">
                <a:latin typeface="Comic Sans MS" pitchFamily="66"/>
              </a:rPr>
              <a:t>s. 10		Førskoletilbudet vårt</a:t>
            </a:r>
          </a:p>
          <a:p>
            <a:pPr>
              <a:buNone/>
            </a:pPr>
            <a:r>
              <a:rPr lang="nb-NO" sz="1100" dirty="0">
                <a:latin typeface="Comic Sans MS" pitchFamily="66"/>
              </a:rPr>
              <a:t>s. 11		Overganger i barnehagen</a:t>
            </a:r>
          </a:p>
          <a:p>
            <a:pPr lvl="0">
              <a:buNone/>
            </a:pPr>
            <a:r>
              <a:rPr lang="nb-NO" sz="1100" dirty="0">
                <a:latin typeface="Comic Sans MS" pitchFamily="66"/>
              </a:rPr>
              <a:t>s. 12		Barnehagen og likestilling/likeverd </a:t>
            </a:r>
          </a:p>
          <a:p>
            <a:pPr lvl="0">
              <a:buNone/>
            </a:pPr>
            <a:r>
              <a:rPr lang="nb-NO" sz="1100" dirty="0">
                <a:latin typeface="Comic Sans MS" pitchFamily="66"/>
              </a:rPr>
              <a:t>s. 13		Rollemodeller i barnehagen</a:t>
            </a:r>
          </a:p>
          <a:p>
            <a:pPr lvl="0">
              <a:buNone/>
            </a:pPr>
            <a:r>
              <a:rPr lang="nb-NO" sz="1100" dirty="0">
                <a:latin typeface="Comic Sans MS" pitchFamily="66"/>
              </a:rPr>
              <a:t>s. 14		Foreldresamarbeid</a:t>
            </a:r>
          </a:p>
          <a:p>
            <a:pPr lvl="0">
              <a:buNone/>
            </a:pPr>
            <a:r>
              <a:rPr lang="nb-NO" sz="1100" dirty="0">
                <a:latin typeface="Comic Sans MS" pitchFamily="66"/>
              </a:rPr>
              <a:t>s. 15		Språkutvikling</a:t>
            </a:r>
          </a:p>
          <a:p>
            <a:pPr lvl="0">
              <a:buNone/>
            </a:pPr>
            <a:r>
              <a:rPr lang="nb-NO" sz="1100" dirty="0">
                <a:latin typeface="Comic Sans MS" pitchFamily="66"/>
              </a:rPr>
              <a:t>s. 16		Høytlesing</a:t>
            </a:r>
          </a:p>
          <a:p>
            <a:pPr marL="0" lvl="0" indent="0">
              <a:buNone/>
            </a:pPr>
            <a:r>
              <a:rPr lang="nb-NO" sz="1100" dirty="0">
                <a:latin typeface="Comic Sans MS" pitchFamily="66"/>
              </a:rPr>
              <a:t>s. 17	Trafikksikkerhet</a:t>
            </a:r>
          </a:p>
          <a:p>
            <a:pPr marL="0" lvl="0" indent="0">
              <a:buNone/>
            </a:pPr>
            <a:r>
              <a:rPr lang="nb-NO" sz="1100" dirty="0">
                <a:latin typeface="Comic Sans MS" pitchFamily="66"/>
              </a:rPr>
              <a:t>s. 18	Samisk kultur i barnehagen</a:t>
            </a:r>
          </a:p>
          <a:p>
            <a:pPr lvl="0">
              <a:buNone/>
            </a:pPr>
            <a:r>
              <a:rPr lang="nb-NO" sz="1100" dirty="0">
                <a:latin typeface="Comic Sans MS" pitchFamily="66"/>
              </a:rPr>
              <a:t>s. 19		Natur og miljø</a:t>
            </a:r>
          </a:p>
          <a:p>
            <a:pPr lvl="0">
              <a:buNone/>
            </a:pPr>
            <a:r>
              <a:rPr lang="nb-NO" sz="1100" dirty="0">
                <a:latin typeface="Comic Sans MS" pitchFamily="66"/>
              </a:rPr>
              <a:t>s. 20		Bærekraftig utvikling</a:t>
            </a:r>
          </a:p>
          <a:p>
            <a:pPr lvl="0">
              <a:buNone/>
            </a:pPr>
            <a:r>
              <a:rPr lang="nb-NO" sz="1100" dirty="0">
                <a:latin typeface="Comic Sans MS" pitchFamily="66"/>
              </a:rPr>
              <a:t>s. 21		Barnehagens digitale praksis</a:t>
            </a:r>
          </a:p>
          <a:p>
            <a:pPr lvl="0">
              <a:buNone/>
            </a:pPr>
            <a:r>
              <a:rPr lang="nb-NO" sz="1100" dirty="0">
                <a:latin typeface="Comic Sans MS" pitchFamily="66"/>
              </a:rPr>
              <a:t>s. 22		Arrangement i Holtet barnehage</a:t>
            </a:r>
          </a:p>
          <a:p>
            <a:pPr lvl="0">
              <a:buNone/>
            </a:pPr>
            <a:r>
              <a:rPr lang="nb-NO" sz="1100" dirty="0">
                <a:latin typeface="Comic Sans MS" pitchFamily="66"/>
              </a:rPr>
              <a:t>s. 23		</a:t>
            </a:r>
            <a:r>
              <a:rPr lang="nb-NO" sz="1100" dirty="0" err="1">
                <a:latin typeface="Comic Sans MS" pitchFamily="66"/>
              </a:rPr>
              <a:t>Årshjul</a:t>
            </a:r>
            <a:r>
              <a:rPr lang="nb-NO" sz="1100" dirty="0">
                <a:latin typeface="Comic Sans MS" pitchFamily="66"/>
              </a:rPr>
              <a:t> Holtet Barnehage</a:t>
            </a:r>
          </a:p>
          <a:p>
            <a:pPr lvl="0">
              <a:buNone/>
            </a:pPr>
            <a:r>
              <a:rPr lang="nb-NO" sz="1100" dirty="0">
                <a:latin typeface="Comic Sans MS" pitchFamily="66"/>
              </a:rPr>
              <a:t>s. 24		Organisasjonen Holtet Barnehage SA</a:t>
            </a:r>
          </a:p>
          <a:p>
            <a:pPr lvl="0">
              <a:buNone/>
            </a:pPr>
            <a:endParaRPr lang="nb-NO" sz="1200" dirty="0">
              <a:latin typeface="Comic Sans MS" pitchFamily="66"/>
            </a:endParaRPr>
          </a:p>
          <a:p>
            <a:pPr lvl="0">
              <a:buNone/>
            </a:pPr>
            <a:r>
              <a:rPr lang="nb-NO" sz="1200" dirty="0">
                <a:latin typeface="Comic Sans MS" pitchFamily="66"/>
              </a:rPr>
              <a:t>				</a:t>
            </a:r>
          </a:p>
        </p:txBody>
      </p:sp>
      <p:sp>
        <p:nvSpPr>
          <p:cNvPr id="4" name="Plassholder for lysbildenummer 4">
            <a:extLst>
              <a:ext uri="{FF2B5EF4-FFF2-40B4-BE49-F238E27FC236}">
                <a16:creationId xmlns:a16="http://schemas.microsoft.com/office/drawing/2014/main" id="{D5A0A9F0-A402-A5F4-F2E1-55500860143A}"/>
              </a:ext>
            </a:extLst>
          </p:cNvPr>
          <p:cNvSpPr txBox="1"/>
          <p:nvPr/>
        </p:nvSpPr>
        <p:spPr>
          <a:xfrm>
            <a:off x="6553203" y="6245223"/>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400" b="0" i="0" u="none" strike="noStrike" kern="1200" cap="none" spc="0" baseline="0" dirty="0">
              <a:solidFill>
                <a:srgbClr val="000000"/>
              </a:solidFill>
              <a:uFillTx/>
              <a:latin typeface="Arial" pitchFamily="34"/>
            </a:endParaRPr>
          </a:p>
        </p:txBody>
      </p:sp>
      <p:sp>
        <p:nvSpPr>
          <p:cNvPr id="6" name="Plassholder for lysbildenummer 5">
            <a:extLst>
              <a:ext uri="{FF2B5EF4-FFF2-40B4-BE49-F238E27FC236}">
                <a16:creationId xmlns:a16="http://schemas.microsoft.com/office/drawing/2014/main" id="{3F82581E-BE16-40F3-5AA0-ABA4E65E3AF7}"/>
              </a:ext>
            </a:extLst>
          </p:cNvPr>
          <p:cNvSpPr>
            <a:spLocks noGrp="1"/>
          </p:cNvSpPr>
          <p:nvPr>
            <p:ph type="sldNum" sz="quarter" idx="8"/>
          </p:nvPr>
        </p:nvSpPr>
        <p:spPr/>
        <p:txBody>
          <a:bodyPr/>
          <a:lstStyle/>
          <a:p>
            <a:pPr lvl="0"/>
            <a:fld id="{9B0D6660-6423-4032-A5CF-977108ECDF3F}" type="slidenum">
              <a:rPr lang="nb-NO" smtClean="0"/>
              <a:t>2</a:t>
            </a:fld>
            <a:endParaRPr lang="nb-N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TekstSylinder 4">
            <a:extLst>
              <a:ext uri="{FF2B5EF4-FFF2-40B4-BE49-F238E27FC236}">
                <a16:creationId xmlns:a16="http://schemas.microsoft.com/office/drawing/2014/main" id="{02AADF5B-D134-C42F-065B-6137C01C3F0A}"/>
              </a:ext>
            </a:extLst>
          </p:cNvPr>
          <p:cNvSpPr txBox="1"/>
          <p:nvPr/>
        </p:nvSpPr>
        <p:spPr>
          <a:xfrm>
            <a:off x="761996" y="1219196"/>
            <a:ext cx="7619996" cy="301148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7000"/>
              </a:lnSpc>
              <a:spcBef>
                <a:spcPts val="30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Barna skal lære å ta vare på seg selv, hverandre og naturen. </a:t>
            </a:r>
          </a:p>
          <a:p>
            <a:pPr marL="0" marR="0" lvl="0" indent="0" algn="l" defTabSz="914400" rtl="0" fontAlgn="auto" hangingPunct="0">
              <a:lnSpc>
                <a:spcPct val="107000"/>
              </a:lnSpc>
              <a:spcBef>
                <a:spcPts val="30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Bærekraftig utvikling omfatter natur, økonomi og sosiale forhold og er en forutsetning for å ta vare på livet på jorden slik vi kjenner det.</a:t>
            </a:r>
          </a:p>
          <a:p>
            <a:pPr marL="0" marR="0" lvl="0" indent="0" algn="l" defTabSz="914400" rtl="0" fontAlgn="auto" hangingPunct="0">
              <a:lnSpc>
                <a:spcPct val="107000"/>
              </a:lnSpc>
              <a:spcBef>
                <a:spcPts val="30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Barnehagen har derfor en viktig oppgave i å fremme verdier, holdninger og praksis for mer bærekraftige samfunn.</a:t>
            </a:r>
          </a:p>
          <a:p>
            <a:pPr marL="0" marR="0" lvl="0" indent="0" algn="l" defTabSz="914400" rtl="0" fontAlgn="auto" hangingPunct="0">
              <a:lnSpc>
                <a:spcPct val="107000"/>
              </a:lnSpc>
              <a:spcBef>
                <a:spcPts val="30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Bærekraftig utvikling handler om at mennesker som lever i dag, får dekket sine grunnleggende behov uten å ødelegge fremtidige generasjoners mulighet til å dekke sine. Det handler om å tenke og handle lokalt, nasjonalt og globalt. Barnehagen skal bidra til at barna kan forstå at dagens handlinger har konsekvenser for fremtiden, og at vi ansatte er gode forbilder.</a:t>
            </a:r>
          </a:p>
          <a:p>
            <a:pPr marL="0" marR="0" lvl="0" indent="0" algn="l" defTabSz="914400" rtl="0" fontAlgn="auto" hangingPunct="0">
              <a:lnSpc>
                <a:spcPct val="107000"/>
              </a:lnSpc>
              <a:spcBef>
                <a:spcPts val="30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Vi benytter barnehagens nærområder, skogen som arena for lek og læring hvor vi har rik tilgang på førstehåndserfaringer i naturen. Barna får naturopplevelser og blir kjent med naturens mangfold, og barnehagen ønsker med dette å bidra til at barna opplever tilhørighet i naturen.</a:t>
            </a:r>
          </a:p>
        </p:txBody>
      </p:sp>
      <p:sp>
        <p:nvSpPr>
          <p:cNvPr id="3" name="TekstSylinder 8">
            <a:extLst>
              <a:ext uri="{FF2B5EF4-FFF2-40B4-BE49-F238E27FC236}">
                <a16:creationId xmlns:a16="http://schemas.microsoft.com/office/drawing/2014/main" id="{568E0ACC-D01A-0EB4-034C-FB4019ED76C7}"/>
              </a:ext>
            </a:extLst>
          </p:cNvPr>
          <p:cNvSpPr txBox="1"/>
          <p:nvPr/>
        </p:nvSpPr>
        <p:spPr>
          <a:xfrm>
            <a:off x="935038" y="788985"/>
            <a:ext cx="6248396"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omic Sans MS" pitchFamily="66"/>
              </a:rPr>
              <a:t>		</a:t>
            </a:r>
            <a:r>
              <a:rPr lang="nb-NO" sz="1400" b="1" i="0" u="none" strike="noStrike" kern="1200" cap="none" spc="0" baseline="0" dirty="0">
                <a:uFillTx/>
                <a:latin typeface="Comic Sans MS" pitchFamily="66"/>
              </a:rPr>
              <a:t>	Bærekraftig utvikling</a:t>
            </a:r>
          </a:p>
        </p:txBody>
      </p:sp>
      <p:sp>
        <p:nvSpPr>
          <p:cNvPr id="4" name="TekstSylinder 4">
            <a:extLst>
              <a:ext uri="{FF2B5EF4-FFF2-40B4-BE49-F238E27FC236}">
                <a16:creationId xmlns:a16="http://schemas.microsoft.com/office/drawing/2014/main" id="{F8C3DE74-D271-8303-DCD0-FD564A88C936}"/>
              </a:ext>
            </a:extLst>
          </p:cNvPr>
          <p:cNvSpPr txBox="1"/>
          <p:nvPr/>
        </p:nvSpPr>
        <p:spPr>
          <a:xfrm>
            <a:off x="838203" y="4262439"/>
            <a:ext cx="3733796" cy="247332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nb-NO" sz="1200" b="0" i="0" u="sng" strike="noStrike" kern="1200" cap="none" spc="0" baseline="0" dirty="0">
                <a:uFillTx/>
                <a:latin typeface="Comic Sans MS" pitchFamily="66"/>
                <a:ea typeface="Calibri" pitchFamily="34"/>
                <a:cs typeface="Times New Roman" pitchFamily="18"/>
              </a:rPr>
              <a:t>Eksempler på hva vi gjør:</a:t>
            </a:r>
            <a:endParaRPr lang="nb-NO" sz="1200" b="0" i="0" u="none" strike="noStrike" kern="1200" cap="none" spc="0" baseline="0" dirty="0">
              <a:uFillTx/>
              <a:latin typeface="Comic Sans MS" pitchFamily="66"/>
              <a:ea typeface="Calibri" pitchFamily="34"/>
              <a:cs typeface="Times New Roman" pitchFamily="18"/>
            </a:endParaRPr>
          </a:p>
          <a:p>
            <a:pPr marL="0" marR="0" lvl="0" indent="0" algn="l"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-Snakker om matsvinn</a:t>
            </a:r>
          </a:p>
          <a:p>
            <a:pPr marL="0" marR="0" lvl="0" indent="0" algn="l"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-Gjenbruk</a:t>
            </a:r>
          </a:p>
          <a:p>
            <a:pPr marL="0" marR="0" lvl="0" indent="0" algn="l"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-Vi sorterer søppel og plukker søppel om vi finner det i naturen</a:t>
            </a:r>
          </a:p>
          <a:p>
            <a:pPr marL="0" marR="0" lvl="0" indent="0" algn="l"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-Fokus på energisparende tiltak</a:t>
            </a:r>
          </a:p>
          <a:p>
            <a:pPr marL="0" marR="0" lvl="0" indent="0" algn="l" defTabSz="914400" rtl="0" fontAlgn="auto" hangingPunct="0">
              <a:lnSpc>
                <a:spcPct val="107000"/>
              </a:lnSpc>
              <a:spcBef>
                <a:spcPts val="0"/>
              </a:spcBef>
              <a:spcAft>
                <a:spcPts val="80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ea typeface="Calibri" pitchFamily="34"/>
                <a:cs typeface="Times New Roman" pitchFamily="18"/>
              </a:rPr>
              <a:t>- vi reparerer bøker og annet utstyr for å unngå å kjøpe nytt.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a typeface="Calibri" pitchFamily="34"/>
              <a:cs typeface="Times New Roman" pitchFamily="18"/>
            </a:endParaRPr>
          </a:p>
        </p:txBody>
      </p:sp>
      <p:pic>
        <p:nvPicPr>
          <p:cNvPr id="5" name="Bilde 6">
            <a:extLst>
              <a:ext uri="{FF2B5EF4-FFF2-40B4-BE49-F238E27FC236}">
                <a16:creationId xmlns:a16="http://schemas.microsoft.com/office/drawing/2014/main" id="{F50265A0-4778-DDCF-A96C-4AB16B0A6E88}"/>
              </a:ext>
            </a:extLst>
          </p:cNvPr>
          <p:cNvPicPr>
            <a:picLocks noChangeAspect="1"/>
          </p:cNvPicPr>
          <p:nvPr/>
        </p:nvPicPr>
        <p:blipFill>
          <a:blip r:embed="rId2"/>
          <a:srcRect/>
          <a:stretch>
            <a:fillRect/>
          </a:stretch>
        </p:blipFill>
        <p:spPr>
          <a:xfrm>
            <a:off x="5333996" y="4252910"/>
            <a:ext cx="1849438" cy="1849438"/>
          </a:xfrm>
          <a:prstGeom prst="rect">
            <a:avLst/>
          </a:prstGeom>
          <a:noFill/>
          <a:ln cap="flat">
            <a:noFill/>
          </a:ln>
        </p:spPr>
      </p:pic>
      <p:sp>
        <p:nvSpPr>
          <p:cNvPr id="7" name="Plassholder for lysbildenummer 6">
            <a:extLst>
              <a:ext uri="{FF2B5EF4-FFF2-40B4-BE49-F238E27FC236}">
                <a16:creationId xmlns:a16="http://schemas.microsoft.com/office/drawing/2014/main" id="{95077AAE-7B39-B299-81D6-E775BC8A7936}"/>
              </a:ext>
            </a:extLst>
          </p:cNvPr>
          <p:cNvSpPr>
            <a:spLocks noGrp="1"/>
          </p:cNvSpPr>
          <p:nvPr>
            <p:ph type="sldNum" sz="quarter" idx="8"/>
          </p:nvPr>
        </p:nvSpPr>
        <p:spPr/>
        <p:txBody>
          <a:bodyPr/>
          <a:lstStyle/>
          <a:p>
            <a:pPr lvl="0"/>
            <a:fld id="{2B502B9F-B66B-4BBE-8C85-A6F5427AC58C}" type="slidenum">
              <a:rPr lang="nb-NO" smtClean="0"/>
              <a:t>20</a:t>
            </a:fld>
            <a:endParaRPr lang="nb-NO"/>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71">
    <p:spTree>
      <p:nvGrpSpPr>
        <p:cNvPr id="1" name=""/>
        <p:cNvGrpSpPr/>
        <p:nvPr/>
      </p:nvGrpSpPr>
      <p:grpSpPr>
        <a:xfrm>
          <a:off x="0" y="0"/>
          <a:ext cx="0" cy="0"/>
          <a:chOff x="0" y="0"/>
          <a:chExt cx="0" cy="0"/>
        </a:xfrm>
      </p:grpSpPr>
      <p:sp>
        <p:nvSpPr>
          <p:cNvPr id="2" name="Tittel 5">
            <a:extLst>
              <a:ext uri="{FF2B5EF4-FFF2-40B4-BE49-F238E27FC236}">
                <a16:creationId xmlns:a16="http://schemas.microsoft.com/office/drawing/2014/main" id="{B251DBEC-F37D-69E2-6E01-1227CC00F9A9}"/>
              </a:ext>
            </a:extLst>
          </p:cNvPr>
          <p:cNvSpPr txBox="1">
            <a:spLocks noGrp="1"/>
          </p:cNvSpPr>
          <p:nvPr>
            <p:ph type="title"/>
          </p:nvPr>
        </p:nvSpPr>
        <p:spPr>
          <a:xfrm>
            <a:off x="457200" y="274640"/>
            <a:ext cx="8229600" cy="487366"/>
          </a:xfrm>
        </p:spPr>
        <p:txBody>
          <a:bodyPr/>
          <a:lstStyle/>
          <a:p>
            <a:pPr lvl="0"/>
            <a:r>
              <a:rPr lang="nb-NO" sz="1400" b="1" dirty="0">
                <a:solidFill>
                  <a:schemeClr val="tx1"/>
                </a:solidFill>
                <a:latin typeface="Comic Sans MS" pitchFamily="66"/>
              </a:rPr>
              <a:t>Barnehagens digitale praksis</a:t>
            </a:r>
          </a:p>
        </p:txBody>
      </p:sp>
      <p:sp>
        <p:nvSpPr>
          <p:cNvPr id="3" name="Plassholder for innhold 6">
            <a:extLst>
              <a:ext uri="{FF2B5EF4-FFF2-40B4-BE49-F238E27FC236}">
                <a16:creationId xmlns:a16="http://schemas.microsoft.com/office/drawing/2014/main" id="{743A805E-08C7-9C1A-BC20-3532DAE5BF9E}"/>
              </a:ext>
            </a:extLst>
          </p:cNvPr>
          <p:cNvSpPr txBox="1">
            <a:spLocks noGrp="1"/>
          </p:cNvSpPr>
          <p:nvPr>
            <p:ph idx="1"/>
          </p:nvPr>
        </p:nvSpPr>
        <p:spPr>
          <a:xfrm>
            <a:off x="544516" y="914400"/>
            <a:ext cx="5257800" cy="2209803"/>
          </a:xfrm>
        </p:spPr>
        <p:txBody>
          <a:bodyPr/>
          <a:lstStyle/>
          <a:p>
            <a:pPr marL="0" lvl="0">
              <a:spcBef>
                <a:spcPts val="0"/>
              </a:spcBef>
              <a:buNone/>
            </a:pPr>
            <a:endParaRPr lang="nb-NO" sz="1200" dirty="0">
              <a:latin typeface="Comic Sans MS" pitchFamily="66"/>
            </a:endParaRPr>
          </a:p>
          <a:p>
            <a:pPr lvl="0">
              <a:spcBef>
                <a:spcPts val="300"/>
              </a:spcBef>
              <a:buNone/>
            </a:pPr>
            <a:r>
              <a:rPr lang="nb-NO" sz="1200" i="1" dirty="0">
                <a:latin typeface="Comic Sans MS" pitchFamily="66"/>
              </a:rPr>
              <a:t>        Barnehagens digitale praksis skal bidra til barnas lek, kreativitet og læring. Ved bruk av digitale verktøy i det pedagogiske arbeidet skal dette støtte opp om barns læreprosesser og bidra til å oppfylle rammeplanens føringer for et rikt og allsidig læringsmiljø for alle barn. Ved bruk av digitale verktøy skal personalet være aktive sammen med barna. Samtidig skal digitale verktøy brukes med omhu og ikke dominere som arbeidsmåte. Barnehagen skal utøve digital dømmekraft og bidra til at barna utvikler en begynnende etisk forståelse knyttet til digitale medier.  </a:t>
            </a:r>
          </a:p>
          <a:p>
            <a:pPr lvl="0">
              <a:spcBef>
                <a:spcPts val="300"/>
              </a:spcBef>
              <a:buNone/>
            </a:pPr>
            <a:r>
              <a:rPr lang="nb-NO" sz="1200" i="1" dirty="0">
                <a:latin typeface="Comic Sans MS" pitchFamily="66"/>
              </a:rPr>
              <a:t>      					 </a:t>
            </a:r>
            <a:r>
              <a:rPr lang="nb-NO" sz="1200" dirty="0">
                <a:latin typeface="Comic Sans MS" pitchFamily="66"/>
              </a:rPr>
              <a:t>(Rammeplanen)</a:t>
            </a:r>
          </a:p>
          <a:p>
            <a:pPr lvl="0">
              <a:spcBef>
                <a:spcPts val="300"/>
              </a:spcBef>
              <a:buNone/>
            </a:pPr>
            <a:endParaRPr lang="nb-NO" sz="1200" dirty="0">
              <a:latin typeface="Comic Sans MS" pitchFamily="66"/>
            </a:endParaRPr>
          </a:p>
          <a:p>
            <a:pPr lvl="0">
              <a:spcBef>
                <a:spcPts val="300"/>
              </a:spcBef>
            </a:pPr>
            <a:endParaRPr lang="nb-NO" sz="1200" dirty="0">
              <a:latin typeface="Comic Sans MS" pitchFamily="66"/>
            </a:endParaRPr>
          </a:p>
          <a:p>
            <a:pPr lvl="0">
              <a:spcBef>
                <a:spcPts val="300"/>
              </a:spcBef>
            </a:pPr>
            <a:endParaRPr lang="nb-NO" sz="1200" dirty="0">
              <a:latin typeface="Comic Sans MS" pitchFamily="66"/>
            </a:endParaRPr>
          </a:p>
        </p:txBody>
      </p:sp>
      <p:sp>
        <p:nvSpPr>
          <p:cNvPr id="4" name="TekstSylinder 2">
            <a:extLst>
              <a:ext uri="{FF2B5EF4-FFF2-40B4-BE49-F238E27FC236}">
                <a16:creationId xmlns:a16="http://schemas.microsoft.com/office/drawing/2014/main" id="{448FCBFC-79DA-0201-3C80-DB3381772BF3}"/>
              </a:ext>
            </a:extLst>
          </p:cNvPr>
          <p:cNvSpPr txBox="1"/>
          <p:nvPr/>
        </p:nvSpPr>
        <p:spPr>
          <a:xfrm>
            <a:off x="903290" y="3303590"/>
            <a:ext cx="7543800" cy="286226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cs typeface="Times New Roman" pitchFamily="18"/>
              </a:rPr>
              <a:t>Digitale verktøy kan være mye! Det kan være datamaskin, nettbrett, mobiltelefon, digitalkamera, lydopptaker, mikroskop, Bee-bot, skanner, osv. Barn får tidlig innføring i bruken av digitale verktøy/medier. Derfor er det viktig at vi i barnehagen legger til rette for at digitale verktøy skal brukes for å fremme læring, lek og kreativitet. I følge rammeplanen står det at barnehagen skal bruke digitale verktøy i pedagogiske prosesser for å bidra til et allsidig læringsmiljø og gode læreprosesser. </a:t>
            </a: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cs typeface="Times New Roman" pitchFamily="18"/>
              </a:rPr>
              <a:t>Vi ønsker å benytte digitale verktøy da vi ser det kan være motiverende og gir mange muligheter. Det er viktig at personalet er aktiv sammen med barna, slik at det blir en god læringsarena med skapende og kreativ bruk. </a:t>
            </a:r>
            <a:endParaRPr lang="nb-NO" sz="1200" b="0" i="0" u="none" strike="noStrike" kern="1200" cap="none" spc="0" baseline="0" dirty="0">
              <a:uFillTx/>
              <a:latin typeface="Comic Sans MS" pitchFamily="66"/>
              <a:cs typeface="Calibri" pitchFamily="34"/>
            </a:endParaRPr>
          </a:p>
          <a:p>
            <a:pPr marL="0" marR="0" lvl="0" indent="0" algn="l" defTabSz="914400" rtl="0" fontAlgn="auto" hangingPunct="0">
              <a:lnSpc>
                <a:spcPct val="100000"/>
              </a:lnSpc>
              <a:spcBef>
                <a:spcPts val="300"/>
              </a:spcBef>
              <a:spcAft>
                <a:spcPts val="0"/>
              </a:spcAft>
              <a:buSzPct val="100000"/>
              <a:buChar char="•"/>
              <a:tabLst/>
              <a:defRPr sz="1800" b="0" i="0" u="none" strike="noStrike" kern="0" cap="none" spc="0" baseline="0">
                <a:solidFill>
                  <a:srgbClr val="000000"/>
                </a:solidFill>
                <a:uFillTx/>
              </a:defRPr>
            </a:pPr>
            <a:endParaRPr lang="nb-NO" sz="1200" b="0" i="0" u="none" strike="noStrike" kern="1200" cap="none" spc="0" baseline="0" dirty="0">
              <a:uFillTx/>
              <a:latin typeface="Comic Sans MS" pitchFamily="66"/>
              <a:cs typeface="Calibri" pitchFamily="34"/>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uFillTx/>
                <a:latin typeface="Comic Sans MS" pitchFamily="66"/>
                <a:cs typeface="Times New Roman" pitchFamily="18"/>
              </a:rPr>
              <a:t>Det er også viktig at barnehagen er med på å gi alle barn innsikt og erfaringer i bruk av digitale verktøy i forkant av skolestart, da de i skolen vil møte på bl. a Chromebook. Vi må da ruste barna til å bli klar for et liv som er omgitt av teknologi og digitale verktøy. </a:t>
            </a:r>
            <a:endParaRPr lang="nb-NO" sz="1200" b="0" i="0" u="none" strike="noStrike" kern="1200" cap="none" spc="0" baseline="0" dirty="0">
              <a:uFillTx/>
              <a:latin typeface="Comic Sans MS" pitchFamily="66"/>
              <a:cs typeface="Calibri" pitchFamily="34"/>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0" u="none" strike="noStrike" kern="1200" cap="none" spc="0" baseline="0" dirty="0">
              <a:solidFill>
                <a:srgbClr val="000000"/>
              </a:solidFill>
              <a:uFillTx/>
              <a:latin typeface="Comic Sans MS" pitchFamily="66"/>
            </a:endParaRPr>
          </a:p>
        </p:txBody>
      </p:sp>
      <p:sp>
        <p:nvSpPr>
          <p:cNvPr id="7" name="Plassholder for lysbildenummer 6">
            <a:extLst>
              <a:ext uri="{FF2B5EF4-FFF2-40B4-BE49-F238E27FC236}">
                <a16:creationId xmlns:a16="http://schemas.microsoft.com/office/drawing/2014/main" id="{C9D8F6BF-46FD-02CC-FBF2-A8E9B033BD8A}"/>
              </a:ext>
            </a:extLst>
          </p:cNvPr>
          <p:cNvSpPr>
            <a:spLocks noGrp="1"/>
          </p:cNvSpPr>
          <p:nvPr>
            <p:ph type="sldNum" sz="quarter" idx="8"/>
          </p:nvPr>
        </p:nvSpPr>
        <p:spPr/>
        <p:txBody>
          <a:bodyPr/>
          <a:lstStyle/>
          <a:p>
            <a:pPr lvl="0"/>
            <a:fld id="{4F85CE72-13B4-4657-8B68-D54865910540}" type="slidenum">
              <a:rPr lang="nb-NO" smtClean="0"/>
              <a:t>21</a:t>
            </a:fld>
            <a:endParaRPr lang="nb-NO"/>
          </a:p>
        </p:txBody>
      </p:sp>
      <p:pic>
        <p:nvPicPr>
          <p:cNvPr id="1026" name="Picture 2" descr="Børn og computer | Stock vektor | Colourbox">
            <a:extLst>
              <a:ext uri="{FF2B5EF4-FFF2-40B4-BE49-F238E27FC236}">
                <a16:creationId xmlns:a16="http://schemas.microsoft.com/office/drawing/2014/main" id="{54FA3F53-6571-BD78-B64F-977F742AC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878" y="762006"/>
            <a:ext cx="2467606" cy="2233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66BB200-0182-9C22-868D-D17C1453C08D}"/>
              </a:ext>
            </a:extLst>
          </p:cNvPr>
          <p:cNvSpPr>
            <a:spLocks noGrp="1"/>
          </p:cNvSpPr>
          <p:nvPr>
            <p:ph idx="1"/>
          </p:nvPr>
        </p:nvSpPr>
        <p:spPr>
          <a:xfrm>
            <a:off x="565396" y="624432"/>
            <a:ext cx="8229599" cy="5699464"/>
          </a:xfrm>
        </p:spPr>
        <p:txBody>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err="1">
                <a:solidFill>
                  <a:srgbClr val="000000"/>
                </a:solidFill>
                <a:uFillTx/>
                <a:latin typeface="Comic Sans MS" pitchFamily="66"/>
              </a:rPr>
              <a:t>Høstkafè</a:t>
            </a:r>
            <a:r>
              <a:rPr lang="nb-NO" sz="900" b="1" i="0" u="none" strike="noStrike" kern="1200" cap="none" spc="0" baseline="0" dirty="0">
                <a:solidFill>
                  <a:srgbClr val="000000"/>
                </a:solidFill>
                <a:uFillTx/>
                <a:latin typeface="Comic Sans MS" pitchFamily="66"/>
              </a:rPr>
              <a: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 Hvert år i forbindelse med FN-dagen og internasjonal uke arrangerer vi i samarbeid med samarbeidsutvalget </a:t>
            </a:r>
            <a:r>
              <a:rPr lang="nb-NO" sz="900" b="0" i="0" u="none" strike="noStrike" kern="1200" cap="none" spc="0" baseline="0" dirty="0" err="1">
                <a:solidFill>
                  <a:srgbClr val="000000"/>
                </a:solidFill>
                <a:uFillTx/>
                <a:latin typeface="Comic Sans MS" pitchFamily="66"/>
              </a:rPr>
              <a:t>høstkafè</a:t>
            </a:r>
            <a:r>
              <a:rPr lang="nb-NO" sz="900" b="0" i="0" u="none" strike="noStrike" kern="1200" cap="none" spc="0" baseline="0" dirty="0">
                <a:solidFill>
                  <a:srgbClr val="000000"/>
                </a:solidFill>
                <a:uFillTx/>
                <a:latin typeface="Comic Sans MS" pitchFamily="66"/>
              </a:rPr>
              <a:t> kl. 14.30-17.00.</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Vi selger pølser med brød, kaker og kaffe. Loddsalg. Vi ber foreldrene bidra med dugnadstimer, kaker og gevinster.</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Inntektene går til et godt formål lokalt, nasjonalt eller internasjonalt. Samarbeidsutvalget avgjør hvilken sak som skal motta støtte fra oss.</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 </a:t>
            </a:r>
            <a:r>
              <a:rPr lang="nb-NO" sz="900" b="0" i="0" u="none" strike="noStrike" kern="1200" cap="none" spc="0" baseline="0" dirty="0" err="1">
                <a:solidFill>
                  <a:srgbClr val="000000"/>
                </a:solidFill>
                <a:uFillTx/>
                <a:latin typeface="Comic Sans MS" pitchFamily="66"/>
              </a:rPr>
              <a:t>Høstkafè</a:t>
            </a:r>
            <a:r>
              <a:rPr lang="nb-NO" sz="900" b="0" i="0" u="none" strike="noStrike" kern="1200" cap="none" spc="0" baseline="0" dirty="0">
                <a:solidFill>
                  <a:srgbClr val="000000"/>
                </a:solidFill>
                <a:uFillTx/>
                <a:latin typeface="Comic Sans MS" pitchFamily="66"/>
              </a:rPr>
              <a:t> for neste barnehageår planlegges av Samarbeidsutvalget på møte i mai/juni.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900" b="0" i="0" u="none" strike="noStrike" kern="1200" cap="none" spc="0" baseline="0" dirty="0">
              <a:solidFill>
                <a:srgbClr val="000000"/>
              </a:solidFill>
              <a:uFillTx/>
              <a:latin typeface="Comic Sans MS" pitchFamily="66"/>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chemeClr val="accent6">
                    <a:lumMod val="75000"/>
                  </a:schemeClr>
                </a:solidFill>
                <a:uFillTx/>
                <a:latin typeface="Comic Sans MS" pitchFamily="66"/>
              </a:rPr>
              <a:t>Mørketidsfest: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chemeClr val="accent6">
                    <a:lumMod val="75000"/>
                  </a:schemeClr>
                </a:solidFill>
                <a:uFillTx/>
                <a:latin typeface="Comic Sans MS" pitchFamily="66"/>
              </a:rPr>
              <a:t> </a:t>
            </a:r>
            <a:r>
              <a:rPr lang="nb-NO" sz="900" b="0" i="0" u="none" strike="noStrike" kern="1200" cap="none" spc="0" baseline="0" dirty="0">
                <a:solidFill>
                  <a:schemeClr val="accent6">
                    <a:lumMod val="75000"/>
                  </a:schemeClr>
                </a:solidFill>
                <a:uFillTx/>
                <a:latin typeface="Comic Sans MS" pitchFamily="66"/>
              </a:rPr>
              <a:t>Samarbeidsutvalget og personalet arrangerer mørketidsfest i skogen i november kl. 16.30-18.00.</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chemeClr val="accent6">
                    <a:lumMod val="75000"/>
                  </a:schemeClr>
                </a:solidFill>
                <a:uFillTx/>
                <a:latin typeface="Comic Sans MS" pitchFamily="66"/>
              </a:rPr>
              <a:t>Ta på varme klær og ha med pølser. Vi lager bål og serverer varm drikke.  Og kanskje kommer lyktemannen – han som passer på dyrene om vinteren.</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900" b="0" i="0" u="none" strike="noStrike" kern="1200" cap="none" spc="0" baseline="0" dirty="0">
              <a:solidFill>
                <a:srgbClr val="00B050"/>
              </a:solidFill>
              <a:uFillTx/>
              <a:latin typeface="Comic Sans MS" pitchFamily="66"/>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 </a:t>
            </a:r>
            <a:r>
              <a:rPr lang="nb-NO" sz="900" b="1" i="0" u="none" strike="noStrike" kern="1200" cap="none" spc="0" baseline="0" dirty="0">
                <a:solidFill>
                  <a:srgbClr val="000000"/>
                </a:solidFill>
                <a:uFillTx/>
                <a:latin typeface="Comic Sans MS" pitchFamily="66"/>
              </a:rPr>
              <a:t>Lucia:</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000000"/>
                </a:solidFill>
                <a:uFillTx/>
                <a:latin typeface="Comic Sans MS" pitchFamily="66"/>
              </a:rPr>
              <a:t> </a:t>
            </a:r>
            <a:r>
              <a:rPr lang="nb-NO" sz="900" b="0" i="0" u="none" strike="noStrike" kern="1200" cap="none" spc="0" baseline="0" dirty="0">
                <a:solidFill>
                  <a:srgbClr val="000000"/>
                </a:solidFill>
                <a:uFillTx/>
                <a:latin typeface="Comic Sans MS" pitchFamily="66"/>
              </a:rPr>
              <a:t>Vi markerer Lucia-dagen 13. desember om morgenen kl. 08.30 eller den dagen som faller nærmest. Førskolebarna går </a:t>
            </a:r>
            <a:r>
              <a:rPr lang="nb-NO" sz="900" b="0" i="0" u="none" strike="noStrike" kern="1200" cap="none" spc="0" baseline="0" dirty="0" err="1">
                <a:solidFill>
                  <a:srgbClr val="000000"/>
                </a:solidFill>
                <a:uFillTx/>
                <a:latin typeface="Comic Sans MS" pitchFamily="66"/>
              </a:rPr>
              <a:t>Luciatog</a:t>
            </a:r>
            <a:r>
              <a:rPr lang="nb-NO" sz="900" b="0" i="0" u="none" strike="noStrike" kern="1200" cap="none" spc="0" baseline="0" dirty="0">
                <a:solidFill>
                  <a:srgbClr val="000000"/>
                </a:solidFill>
                <a:uFillTx/>
                <a:latin typeface="Comic Sans MS" pitchFamily="66"/>
              </a:rPr>
              <a:t>, de andre barna er publikum og synger med. Alle barna kler seg i hvite klær. </a:t>
            </a:r>
            <a:r>
              <a:rPr lang="nb-NO" sz="900" b="1" i="0" u="none" strike="noStrike" kern="1200" cap="none" spc="0" baseline="0" dirty="0">
                <a:solidFill>
                  <a:srgbClr val="000000"/>
                </a:solidFill>
                <a:uFillTx/>
                <a:latin typeface="Comic Sans MS" pitchFamily="66"/>
              </a:rPr>
              <a:t>Foreldrene </a:t>
            </a:r>
            <a:r>
              <a:rPr lang="nb-NO" sz="900" b="0" i="0" u="none" strike="noStrike" kern="1200" cap="none" spc="0" baseline="0" dirty="0">
                <a:solidFill>
                  <a:srgbClr val="000000"/>
                </a:solidFill>
                <a:uFillTx/>
                <a:latin typeface="Comic Sans MS" pitchFamily="66"/>
              </a:rPr>
              <a:t>er velkomne til arrangementet. Vi serverer lussekatter som barna har bakt.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900" b="0" i="0" u="none" strike="noStrike" kern="1200" cap="none" spc="0" baseline="0" dirty="0">
              <a:solidFill>
                <a:srgbClr val="000000"/>
              </a:solidFill>
              <a:uFillTx/>
              <a:latin typeface="Comic Sans MS" pitchFamily="66"/>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418828"/>
                </a:solidFill>
                <a:uFillTx/>
                <a:latin typeface="Comic Sans MS" pitchFamily="66"/>
              </a:rPr>
              <a:t> Nissemarsj:</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418828"/>
                </a:solidFill>
                <a:uFillTx/>
                <a:latin typeface="Comic Sans MS" pitchFamily="66"/>
              </a:rPr>
              <a:t> </a:t>
            </a:r>
            <a:r>
              <a:rPr lang="nb-NO" sz="900" b="0" i="0" u="none" strike="noStrike" kern="1200" cap="none" spc="0" baseline="0" dirty="0">
                <a:solidFill>
                  <a:srgbClr val="418828"/>
                </a:solidFill>
                <a:uFillTx/>
                <a:latin typeface="Comic Sans MS" pitchFamily="66"/>
              </a:rPr>
              <a:t>Like før jul går vi nissemarsj kl. 10.00 om morgenen. Vi har med lykter og synger mens vi går en runde i Øvre Holtet. Nissen bruker å besøke oss denne morgenen. Foreldre, besteforeldre og andre er velkomne til å delta.</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900" b="0" i="0" u="none" strike="noStrike" kern="1200" cap="none" spc="0" baseline="0" dirty="0">
              <a:solidFill>
                <a:srgbClr val="418828"/>
              </a:solidFill>
              <a:uFillTx/>
              <a:latin typeface="Comic Sans MS" pitchFamily="66"/>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 </a:t>
            </a:r>
            <a:r>
              <a:rPr lang="nb-NO" sz="900" b="1" i="0" u="none" strike="noStrike" kern="1200" cap="none" spc="0" baseline="0" dirty="0">
                <a:solidFill>
                  <a:srgbClr val="000000"/>
                </a:solidFill>
                <a:uFillTx/>
                <a:latin typeface="Comic Sans MS" pitchFamily="66"/>
              </a:rPr>
              <a:t>Besteforeldrekaffe:</a:t>
            </a:r>
          </a:p>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i="0" u="none" strike="noStrike" kern="1200" cap="none" spc="0" baseline="0" dirty="0">
                <a:solidFill>
                  <a:srgbClr val="000000"/>
                </a:solidFill>
                <a:uFillTx/>
                <a:latin typeface="Comic Sans MS" pitchFamily="66"/>
              </a:rPr>
              <a:t>          I januar ønskes besteforeldrene velkommen til barnebarnets avdeling for enkel bevertning og hyggelig stund.</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900" b="1" i="0" u="none" strike="noStrike" kern="1200" cap="none" spc="0" baseline="0" dirty="0">
              <a:solidFill>
                <a:srgbClr val="000000"/>
              </a:solidFill>
              <a:uFillTx/>
              <a:latin typeface="Comic Sans MS" pitchFamily="66"/>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00B050"/>
                </a:solidFill>
                <a:uFillTx/>
                <a:latin typeface="Comic Sans MS" pitchFamily="66"/>
              </a:rPr>
              <a:t>Solfest:</a:t>
            </a:r>
          </a:p>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B050"/>
                </a:solidFill>
                <a:uFillTx/>
                <a:latin typeface="Comic Sans MS" pitchFamily="66"/>
              </a:rPr>
              <a:t>         Vi feirer solas tilbakekomst med solboller.  Førskolebarna drar til Kulturhuset på </a:t>
            </a:r>
            <a:r>
              <a:rPr lang="nb-NO" sz="900" b="0" i="0" u="none" strike="noStrike" kern="1200" cap="none" spc="0" baseline="0" dirty="0" err="1">
                <a:solidFill>
                  <a:srgbClr val="00B050"/>
                </a:solidFill>
                <a:uFillTx/>
                <a:latin typeface="Comic Sans MS" pitchFamily="66"/>
              </a:rPr>
              <a:t>solkonsert</a:t>
            </a:r>
            <a:endParaRPr lang="nb-NO" sz="900" b="0" i="0" u="none" strike="noStrike" kern="1200" cap="none" spc="0" baseline="0" dirty="0">
              <a:solidFill>
                <a:srgbClr val="00B050"/>
              </a:solidFill>
              <a:uFillTx/>
              <a:latin typeface="Comic Sans MS" pitchFamily="66"/>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900" b="0" i="0" u="none" strike="noStrike" kern="1200" cap="none" spc="0" baseline="0" dirty="0">
              <a:solidFill>
                <a:srgbClr val="00B050"/>
              </a:solidFill>
              <a:uFillTx/>
              <a:latin typeface="Comic Sans MS" pitchFamily="66"/>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 </a:t>
            </a:r>
            <a:r>
              <a:rPr lang="nb-NO" sz="900" b="1" i="0" u="none" strike="noStrike" kern="1200" cap="none" spc="0" baseline="0" dirty="0">
                <a:solidFill>
                  <a:srgbClr val="000000"/>
                </a:solidFill>
                <a:uFillTx/>
                <a:latin typeface="Comic Sans MS" pitchFamily="66"/>
              </a:rPr>
              <a:t>Samefolkets dag:</a:t>
            </a:r>
          </a:p>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         Feires 6. februar eller den barnehagedagen som faller nærmest</a:t>
            </a:r>
          </a:p>
          <a:p>
            <a:pPr marL="0" marR="0" lvl="0" indent="0"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900" b="0" i="0" u="none" strike="noStrike" kern="1200" cap="none" spc="0" baseline="0" dirty="0">
              <a:solidFill>
                <a:srgbClr val="000000"/>
              </a:solidFill>
              <a:uFillTx/>
              <a:latin typeface="Comic Sans MS" pitchFamily="66"/>
            </a:endParaRP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 </a:t>
            </a:r>
            <a:r>
              <a:rPr lang="nb-NO" sz="900" b="1" i="0" u="none" strike="noStrike" kern="1200" cap="none" spc="0" baseline="0" dirty="0">
                <a:solidFill>
                  <a:srgbClr val="00B050"/>
                </a:solidFill>
                <a:uFillTx/>
                <a:latin typeface="Comic Sans MS" pitchFamily="66"/>
              </a:rPr>
              <a:t>Karneval:</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00B050"/>
                </a:solidFill>
                <a:uFillTx/>
                <a:latin typeface="Comic Sans MS" pitchFamily="66"/>
              </a:rPr>
              <a:t> </a:t>
            </a:r>
            <a:r>
              <a:rPr lang="nb-NO" sz="900" b="0" i="0" u="none" strike="noStrike" kern="1200" cap="none" spc="0" baseline="0" dirty="0">
                <a:solidFill>
                  <a:srgbClr val="00B050"/>
                </a:solidFill>
                <a:uFillTx/>
                <a:latin typeface="Comic Sans MS" pitchFamily="66"/>
              </a:rPr>
              <a:t>Arrangeres hvert år i februar. Barna kommer ferdig utkledd (hvis de vil) og vi lager fest i barnehage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000000"/>
                </a:solidFill>
                <a:uFillTx/>
                <a:latin typeface="Comic Sans MS" pitchFamily="66"/>
              </a:rPr>
              <a:t> Påskefrokost: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000000"/>
                </a:solidFill>
                <a:uFillTx/>
                <a:latin typeface="Comic Sans MS" pitchFamily="66"/>
              </a:rPr>
              <a:t> </a:t>
            </a:r>
            <a:r>
              <a:rPr lang="nb-NO" sz="900" b="0" i="0" u="none" strike="noStrike" kern="1200" cap="none" spc="0" baseline="0" dirty="0">
                <a:solidFill>
                  <a:srgbClr val="000000"/>
                </a:solidFill>
                <a:uFillTx/>
                <a:latin typeface="Comic Sans MS" pitchFamily="66"/>
              </a:rPr>
              <a:t>Uka før påske inviteres foreldre og søsken til å ta med frokosten,</a:t>
            </a:r>
            <a:r>
              <a:rPr lang="nb-NO" sz="900" i="0" u="none" strike="noStrike" kern="1200" cap="none" spc="0" baseline="0" dirty="0">
                <a:solidFill>
                  <a:srgbClr val="000000"/>
                </a:solidFill>
                <a:uFillTx/>
                <a:latin typeface="Comic Sans MS" pitchFamily="66"/>
              </a:rPr>
              <a:t> og </a:t>
            </a:r>
            <a:r>
              <a:rPr lang="nb-NO" sz="900" b="0" i="1" u="none" strike="noStrike" kern="1200" cap="none" spc="0" baseline="0" dirty="0">
                <a:solidFill>
                  <a:srgbClr val="000000"/>
                </a:solidFill>
                <a:uFillTx/>
                <a:latin typeface="Comic Sans MS" pitchFamily="66"/>
              </a:rPr>
              <a:t>spise sammen med  oss i barnehagen .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1" u="none" strike="noStrike" kern="1200" cap="none" spc="0" baseline="0" dirty="0">
                <a:solidFill>
                  <a:srgbClr val="000000"/>
                </a:solidFill>
                <a:uFillTx/>
                <a:latin typeface="Comic Sans MS" pitchFamily="66"/>
              </a:rPr>
              <a:t>Avdelingene arrangerer dette på ulike ukedager.</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1" u="none" strike="noStrike" kern="1200" cap="none" spc="0" baseline="0" dirty="0">
                <a:solidFill>
                  <a:srgbClr val="000000"/>
                </a:solidFill>
                <a:uFillTx/>
                <a:latin typeface="Comic Sans MS" pitchFamily="66"/>
              </a:rPr>
              <a:t>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sng" strike="noStrike" kern="1200" cap="none" spc="0" baseline="0" dirty="0">
                <a:solidFill>
                  <a:srgbClr val="000000"/>
                </a:solidFill>
                <a:uFillTx/>
                <a:latin typeface="Comic Sans MS" pitchFamily="66"/>
              </a:rPr>
              <a:t> </a:t>
            </a:r>
            <a:r>
              <a:rPr lang="nb-NO" sz="900" b="1" i="0" u="none" strike="noStrike" kern="1200" cap="none" spc="0" baseline="0" dirty="0">
                <a:solidFill>
                  <a:srgbClr val="47694D"/>
                </a:solidFill>
                <a:uFillTx/>
                <a:latin typeface="Comic Sans MS" pitchFamily="66"/>
              </a:rPr>
              <a:t>17. mai-</a:t>
            </a:r>
            <a:r>
              <a:rPr lang="nb-NO" sz="900" b="1" i="0" u="none" strike="noStrike" kern="1200" cap="none" spc="0" baseline="0" dirty="0" err="1">
                <a:solidFill>
                  <a:srgbClr val="47694D"/>
                </a:solidFill>
                <a:uFillTx/>
                <a:latin typeface="Comic Sans MS" pitchFamily="66"/>
              </a:rPr>
              <a:t>kafè</a:t>
            </a:r>
            <a:r>
              <a:rPr lang="nb-NO" sz="900" b="1" i="0" u="none" strike="noStrike" kern="1200" cap="none" spc="0" baseline="0" dirty="0">
                <a:solidFill>
                  <a:srgbClr val="47694D"/>
                </a:solidFill>
                <a:uFillTx/>
                <a:latin typeface="Comic Sans MS" pitchFamily="66"/>
              </a:rPr>
              <a: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00B050"/>
                </a:solidFill>
                <a:uFillTx/>
                <a:latin typeface="Comic Sans MS" pitchFamily="66"/>
              </a:rPr>
              <a:t> </a:t>
            </a:r>
            <a:r>
              <a:rPr lang="nb-NO" sz="900" b="0" i="0" u="none" strike="noStrike" kern="1200" cap="none" spc="0" baseline="0" dirty="0">
                <a:solidFill>
                  <a:srgbClr val="00B050"/>
                </a:solidFill>
                <a:uFillTx/>
                <a:latin typeface="Comic Sans MS" pitchFamily="66"/>
              </a:rPr>
              <a:t>Samarbeidsutvalget i samarbeid med foreldrene til 4-åringene holder åpen 17. mai-</a:t>
            </a:r>
            <a:r>
              <a:rPr lang="nb-NO" sz="900" b="0" i="0" u="none" strike="noStrike" kern="1200" cap="none" spc="0" baseline="0" dirty="0" err="1">
                <a:solidFill>
                  <a:srgbClr val="00B050"/>
                </a:solidFill>
                <a:uFillTx/>
                <a:latin typeface="Comic Sans MS" pitchFamily="66"/>
              </a:rPr>
              <a:t>kafè</a:t>
            </a:r>
            <a:r>
              <a:rPr lang="nb-NO" sz="900" b="0" i="0" u="none" strike="noStrike" kern="1200" cap="none" spc="0" baseline="0" dirty="0">
                <a:solidFill>
                  <a:srgbClr val="00B050"/>
                </a:solidFill>
                <a:uFillTx/>
                <a:latin typeface="Comic Sans MS" pitchFamily="66"/>
              </a:rPr>
              <a:t> i barnehagen kl. 12.00-15.00.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B050"/>
                </a:solidFill>
                <a:uFillTx/>
                <a:latin typeface="Comic Sans MS" pitchFamily="66"/>
              </a:rPr>
              <a:t>Salg av kaffe, kaker, pølser, brus og is. Velkommen til barn, foreldre, søsken, besteforeldre, naboer og venner!!!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B050"/>
                </a:solidFill>
                <a:uFillTx/>
                <a:latin typeface="Comic Sans MS" pitchFamily="66"/>
              </a:rPr>
              <a:t>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000000"/>
                </a:solidFill>
                <a:uFillTx/>
                <a:latin typeface="Comic Sans MS" pitchFamily="66"/>
              </a:rPr>
              <a:t>Sommerfest: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 I begynnelsen av juni arrangeres sommerfest for alle barn og foreldre. Arrangement går av stabelen på ettermiddagstid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0" i="0" u="none" strike="noStrike" kern="1200" cap="none" spc="0" baseline="0" dirty="0">
                <a:solidFill>
                  <a:srgbClr val="000000"/>
                </a:solidFill>
                <a:uFillTx/>
                <a:latin typeface="Comic Sans MS" pitchFamily="66"/>
              </a:rPr>
              <a:t>kl. 16.30-18.00. Ta med grillmat, barnehagen spanderer loff og salat. </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900" b="1" i="0" u="none" strike="noStrike" kern="1200" cap="none" spc="0" baseline="0" dirty="0">
                <a:solidFill>
                  <a:srgbClr val="000000"/>
                </a:solidFill>
                <a:uFillTx/>
                <a:latin typeface="Comic Sans MS" pitchFamily="66"/>
              </a:rPr>
              <a:t>Avslutning for førskolebarna:</a:t>
            </a:r>
            <a:r>
              <a:rPr lang="nb-NO" sz="900" b="0" i="0" u="none" strike="noStrike" kern="1200" cap="none" spc="0" baseline="0" dirty="0">
                <a:solidFill>
                  <a:srgbClr val="000000"/>
                </a:solidFill>
                <a:uFillTx/>
                <a:latin typeface="Comic Sans MS" pitchFamily="66"/>
              </a:rPr>
              <a:t> Vi gjør ekstra stas på førskolebarna i et eget arrangement.</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3200" b="0" i="0" u="none" strike="noStrike" kern="1200" cap="none" spc="0" baseline="0" dirty="0">
                <a:solidFill>
                  <a:srgbClr val="000000"/>
                </a:solidFill>
                <a:uFillTx/>
                <a:latin typeface="Comic Sans MS" pitchFamily="66"/>
              </a:rPr>
              <a:t>      </a:t>
            </a:r>
          </a:p>
          <a:p>
            <a:endParaRPr lang="nb-NO" dirty="0"/>
          </a:p>
        </p:txBody>
      </p:sp>
      <p:sp>
        <p:nvSpPr>
          <p:cNvPr id="6" name="Plassholder for lysbildenummer 5">
            <a:extLst>
              <a:ext uri="{FF2B5EF4-FFF2-40B4-BE49-F238E27FC236}">
                <a16:creationId xmlns:a16="http://schemas.microsoft.com/office/drawing/2014/main" id="{9EF85F72-9A39-C532-10CE-2D68A4EC3932}"/>
              </a:ext>
            </a:extLst>
          </p:cNvPr>
          <p:cNvSpPr>
            <a:spLocks noGrp="1"/>
          </p:cNvSpPr>
          <p:nvPr>
            <p:ph type="sldNum" sz="quarter" idx="8"/>
          </p:nvPr>
        </p:nvSpPr>
        <p:spPr/>
        <p:txBody>
          <a:bodyPr/>
          <a:lstStyle/>
          <a:p>
            <a:pPr lvl="0"/>
            <a:fld id="{4F85CE72-13B4-4657-8B68-D54865910540}" type="slidenum">
              <a:rPr lang="nb-NO" smtClean="0"/>
              <a:t>22</a:t>
            </a:fld>
            <a:endParaRPr lang="nb-NO"/>
          </a:p>
        </p:txBody>
      </p:sp>
      <p:pic>
        <p:nvPicPr>
          <p:cNvPr id="7" name="Bilde 10" descr="Et bilde som inneholder tegning, illustrasjon, Tegnefilm, tegnefilm&#10;&#10;Automatisk generert beskrivelse">
            <a:extLst>
              <a:ext uri="{FF2B5EF4-FFF2-40B4-BE49-F238E27FC236}">
                <a16:creationId xmlns:a16="http://schemas.microsoft.com/office/drawing/2014/main" id="{C5BEED3E-2512-80EB-08A3-3D371BC4341D}"/>
              </a:ext>
            </a:extLst>
          </p:cNvPr>
          <p:cNvPicPr>
            <a:picLocks noChangeAspect="1"/>
          </p:cNvPicPr>
          <p:nvPr/>
        </p:nvPicPr>
        <p:blipFill>
          <a:blip r:embed="rId2"/>
          <a:srcRect/>
          <a:stretch>
            <a:fillRect/>
          </a:stretch>
        </p:blipFill>
        <p:spPr>
          <a:xfrm>
            <a:off x="6816481" y="2525956"/>
            <a:ext cx="2246232" cy="2246232"/>
          </a:xfrm>
          <a:prstGeom prst="rect">
            <a:avLst/>
          </a:prstGeom>
          <a:noFill/>
          <a:ln cap="flat">
            <a:noFill/>
          </a:ln>
        </p:spPr>
      </p:pic>
      <p:sp>
        <p:nvSpPr>
          <p:cNvPr id="9" name="TekstSylinder 8">
            <a:extLst>
              <a:ext uri="{FF2B5EF4-FFF2-40B4-BE49-F238E27FC236}">
                <a16:creationId xmlns:a16="http://schemas.microsoft.com/office/drawing/2014/main" id="{77AC55F7-A73F-13C6-CC57-26B29083FECD}"/>
              </a:ext>
            </a:extLst>
          </p:cNvPr>
          <p:cNvSpPr txBox="1"/>
          <p:nvPr/>
        </p:nvSpPr>
        <p:spPr>
          <a:xfrm>
            <a:off x="710214" y="350668"/>
            <a:ext cx="7670306" cy="307777"/>
          </a:xfrm>
          <a:prstGeom prst="rect">
            <a:avLst/>
          </a:prstGeom>
          <a:noFill/>
        </p:spPr>
        <p:txBody>
          <a:bodyPr wrap="square" rtlCol="0">
            <a:spAutoFit/>
          </a:bodyPr>
          <a:lstStyle/>
          <a:p>
            <a:pPr algn="ctr"/>
            <a:r>
              <a:rPr lang="nb-NO" sz="1400" b="1" dirty="0">
                <a:latin typeface="Comic Sans MS" panose="030F0702030302020204" pitchFamily="66" charset="0"/>
              </a:rPr>
              <a:t>AKTIVITETER I HOLTET BARNEHAGE</a:t>
            </a:r>
          </a:p>
        </p:txBody>
      </p:sp>
    </p:spTree>
    <p:extLst>
      <p:ext uri="{BB962C8B-B14F-4D97-AF65-F5344CB8AC3E}">
        <p14:creationId xmlns:p14="http://schemas.microsoft.com/office/powerpoint/2010/main" val="229964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92AEB0D-F451-D27E-D5EB-0572F44055D8}"/>
              </a:ext>
            </a:extLst>
          </p:cNvPr>
          <p:cNvGraphicFramePr>
            <a:graphicFrameLocks noGrp="1"/>
          </p:cNvGraphicFramePr>
          <p:nvPr>
            <p:extLst>
              <p:ext uri="{D42A27DB-BD31-4B8C-83A1-F6EECF244321}">
                <p14:modId xmlns:p14="http://schemas.microsoft.com/office/powerpoint/2010/main" val="841215385"/>
              </p:ext>
            </p:extLst>
          </p:nvPr>
        </p:nvGraphicFramePr>
        <p:xfrm>
          <a:off x="240030" y="322555"/>
          <a:ext cx="8903970" cy="576453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lysbildenummer 3">
            <a:extLst>
              <a:ext uri="{FF2B5EF4-FFF2-40B4-BE49-F238E27FC236}">
                <a16:creationId xmlns:a16="http://schemas.microsoft.com/office/drawing/2014/main" id="{1D351B55-D85F-D179-BB32-9D7CAD7F60DC}"/>
              </a:ext>
            </a:extLst>
          </p:cNvPr>
          <p:cNvSpPr>
            <a:spLocks noGrp="1"/>
          </p:cNvSpPr>
          <p:nvPr>
            <p:ph type="sldNum" sz="quarter" idx="8"/>
          </p:nvPr>
        </p:nvSpPr>
        <p:spPr/>
        <p:txBody>
          <a:bodyPr/>
          <a:lstStyle/>
          <a:p>
            <a:pPr lvl="0"/>
            <a:fld id="{2B502B9F-B66B-4BBE-8C85-A6F5427AC58C}" type="slidenum">
              <a:rPr lang="nb-NO" smtClean="0"/>
              <a:t>23</a:t>
            </a:fld>
            <a:endParaRPr lang="nb-NO"/>
          </a:p>
        </p:txBody>
      </p:sp>
    </p:spTree>
    <p:extLst>
      <p:ext uri="{BB962C8B-B14F-4D97-AF65-F5344CB8AC3E}">
        <p14:creationId xmlns:p14="http://schemas.microsoft.com/office/powerpoint/2010/main" val="290395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72">
    <p:spTree>
      <p:nvGrpSpPr>
        <p:cNvPr id="1" name=""/>
        <p:cNvGrpSpPr/>
        <p:nvPr/>
      </p:nvGrpSpPr>
      <p:grpSpPr>
        <a:xfrm>
          <a:off x="0" y="0"/>
          <a:ext cx="0" cy="0"/>
          <a:chOff x="0" y="0"/>
          <a:chExt cx="0" cy="0"/>
        </a:xfrm>
      </p:grpSpPr>
      <p:sp>
        <p:nvSpPr>
          <p:cNvPr id="2" name="Tittel 7">
            <a:extLst>
              <a:ext uri="{FF2B5EF4-FFF2-40B4-BE49-F238E27FC236}">
                <a16:creationId xmlns:a16="http://schemas.microsoft.com/office/drawing/2014/main" id="{4C406299-9833-A32B-E216-76EC4F719E0D}"/>
              </a:ext>
            </a:extLst>
          </p:cNvPr>
          <p:cNvSpPr txBox="1">
            <a:spLocks noGrp="1"/>
          </p:cNvSpPr>
          <p:nvPr>
            <p:ph type="title"/>
          </p:nvPr>
        </p:nvSpPr>
        <p:spPr>
          <a:xfrm>
            <a:off x="457200" y="274640"/>
            <a:ext cx="8229600" cy="563563"/>
          </a:xfrm>
        </p:spPr>
        <p:txBody>
          <a:bodyPr/>
          <a:lstStyle/>
          <a:p>
            <a:pPr lvl="0"/>
            <a:r>
              <a:rPr lang="nb-NO" sz="1200" b="1">
                <a:latin typeface="Comic Sans MS" pitchFamily="66"/>
              </a:rPr>
              <a:t>Organisasjonen Holtet Barnehage SA</a:t>
            </a:r>
          </a:p>
        </p:txBody>
      </p:sp>
      <p:sp>
        <p:nvSpPr>
          <p:cNvPr id="3" name="Plassholder for innhold 9">
            <a:extLst>
              <a:ext uri="{FF2B5EF4-FFF2-40B4-BE49-F238E27FC236}">
                <a16:creationId xmlns:a16="http://schemas.microsoft.com/office/drawing/2014/main" id="{A0FC255B-F9BA-C154-A758-8F44801B6236}"/>
              </a:ext>
            </a:extLst>
          </p:cNvPr>
          <p:cNvSpPr txBox="1">
            <a:spLocks noGrp="1"/>
          </p:cNvSpPr>
          <p:nvPr>
            <p:ph idx="1"/>
          </p:nvPr>
        </p:nvSpPr>
        <p:spPr>
          <a:xfrm>
            <a:off x="4648196" y="914400"/>
            <a:ext cx="4038603" cy="3124203"/>
          </a:xfrm>
        </p:spPr>
        <p:txBody>
          <a:bodyPr/>
          <a:lstStyle/>
          <a:p>
            <a:pPr lvl="0">
              <a:spcBef>
                <a:spcPts val="300"/>
              </a:spcBef>
              <a:buNone/>
            </a:pPr>
            <a:r>
              <a:rPr lang="nb-NO" sz="1200" b="1">
                <a:latin typeface="Comic Sans MS" pitchFamily="66"/>
              </a:rPr>
              <a:t>Samarbeidsutvalget består av</a:t>
            </a:r>
          </a:p>
          <a:p>
            <a:pPr lvl="0">
              <a:spcBef>
                <a:spcPts val="300"/>
              </a:spcBef>
              <a:buNone/>
            </a:pPr>
            <a:r>
              <a:rPr lang="nb-NO" sz="1200">
                <a:latin typeface="Comic Sans MS" pitchFamily="66"/>
              </a:rPr>
              <a:t>5 foreldrevalgte representanter, velges avdelingsvis </a:t>
            </a:r>
          </a:p>
          <a:p>
            <a:pPr lvl="0">
              <a:spcBef>
                <a:spcPts val="300"/>
              </a:spcBef>
              <a:buNone/>
            </a:pPr>
            <a:r>
              <a:rPr lang="nb-NO" sz="1200">
                <a:latin typeface="Comic Sans MS" pitchFamily="66"/>
              </a:rPr>
              <a:t>på foreldremøte ved nytt barnehageår </a:t>
            </a:r>
          </a:p>
          <a:p>
            <a:pPr lvl="0">
              <a:spcBef>
                <a:spcPts val="300"/>
              </a:spcBef>
              <a:buNone/>
            </a:pPr>
            <a:r>
              <a:rPr lang="nb-NO" sz="1200">
                <a:latin typeface="Comic Sans MS" pitchFamily="66"/>
              </a:rPr>
              <a:t>(1 representant for hver avdeling)</a:t>
            </a:r>
          </a:p>
          <a:p>
            <a:pPr lvl="0">
              <a:spcBef>
                <a:spcPts val="300"/>
              </a:spcBef>
              <a:buNone/>
            </a:pPr>
            <a:endParaRPr lang="nb-NO" sz="1200">
              <a:latin typeface="Comic Sans MS" pitchFamily="66"/>
            </a:endParaRPr>
          </a:p>
          <a:p>
            <a:pPr lvl="0">
              <a:spcBef>
                <a:spcPts val="300"/>
              </a:spcBef>
              <a:buNone/>
            </a:pPr>
            <a:r>
              <a:rPr lang="nb-NO" sz="1200">
                <a:latin typeface="Comic Sans MS" pitchFamily="66"/>
              </a:rPr>
              <a:t>5 personalrepresentanter, velges avdelingsvis</a:t>
            </a:r>
          </a:p>
          <a:p>
            <a:pPr lvl="0">
              <a:spcBef>
                <a:spcPts val="300"/>
              </a:spcBef>
              <a:buNone/>
            </a:pPr>
            <a:r>
              <a:rPr lang="nb-NO" sz="1200">
                <a:latin typeface="Comic Sans MS" pitchFamily="66"/>
              </a:rPr>
              <a:t>på første avdelingsmøte ved nytt barnehageår.</a:t>
            </a:r>
          </a:p>
          <a:p>
            <a:pPr lvl="0">
              <a:spcBef>
                <a:spcPts val="300"/>
              </a:spcBef>
              <a:buNone/>
            </a:pPr>
            <a:endParaRPr lang="nb-NO" sz="1200">
              <a:latin typeface="Comic Sans MS" pitchFamily="66"/>
            </a:endParaRPr>
          </a:p>
          <a:p>
            <a:pPr lvl="0">
              <a:spcBef>
                <a:spcPts val="300"/>
              </a:spcBef>
              <a:buNone/>
            </a:pPr>
            <a:r>
              <a:rPr lang="nb-NO" sz="1200">
                <a:latin typeface="Comic Sans MS" pitchFamily="66"/>
              </a:rPr>
              <a:t>Samarbeidsutvalgets oppgaver og mandat er nedfelt i </a:t>
            </a:r>
          </a:p>
          <a:p>
            <a:pPr lvl="0">
              <a:spcBef>
                <a:spcPts val="300"/>
              </a:spcBef>
              <a:buNone/>
            </a:pPr>
            <a:r>
              <a:rPr lang="nb-NO" sz="1200">
                <a:latin typeface="Comic Sans MS" pitchFamily="66"/>
              </a:rPr>
              <a:t>Lov om barnehager § 4 og foretakets driftsvedtekter </a:t>
            </a:r>
          </a:p>
          <a:p>
            <a:pPr lvl="0">
              <a:spcBef>
                <a:spcPts val="300"/>
              </a:spcBef>
              <a:buNone/>
            </a:pPr>
            <a:r>
              <a:rPr lang="nb-NO" sz="1200">
                <a:latin typeface="Comic Sans MS" pitchFamily="66"/>
              </a:rPr>
              <a:t>§ 5.</a:t>
            </a:r>
          </a:p>
          <a:p>
            <a:pPr lvl="0">
              <a:spcBef>
                <a:spcPts val="300"/>
              </a:spcBef>
              <a:buNone/>
            </a:pPr>
            <a:r>
              <a:rPr lang="nb-NO" sz="1200">
                <a:latin typeface="Comic Sans MS" pitchFamily="66"/>
              </a:rPr>
              <a:t>Foreldrerådets oppgaver og mandat er nedfelt i  Lov</a:t>
            </a:r>
          </a:p>
          <a:p>
            <a:pPr lvl="0">
              <a:spcBef>
                <a:spcPts val="300"/>
              </a:spcBef>
              <a:buNone/>
            </a:pPr>
            <a:r>
              <a:rPr lang="nb-NO" sz="1200">
                <a:latin typeface="Comic Sans MS" pitchFamily="66"/>
              </a:rPr>
              <a:t>om  barnehager § 4 og foretakets driftsvedtekter </a:t>
            </a:r>
          </a:p>
          <a:p>
            <a:pPr lvl="0">
              <a:spcBef>
                <a:spcPts val="300"/>
              </a:spcBef>
              <a:buNone/>
            </a:pPr>
            <a:r>
              <a:rPr lang="nb-NO" sz="1200">
                <a:latin typeface="Comic Sans MS" pitchFamily="66"/>
              </a:rPr>
              <a:t>§ 6.</a:t>
            </a:r>
          </a:p>
          <a:p>
            <a:pPr lvl="0">
              <a:spcBef>
                <a:spcPts val="300"/>
              </a:spcBef>
              <a:buNone/>
            </a:pPr>
            <a:r>
              <a:rPr lang="nb-NO" sz="1200">
                <a:latin typeface="Comic Sans MS" pitchFamily="66"/>
              </a:rPr>
              <a:t>.  </a:t>
            </a:r>
          </a:p>
        </p:txBody>
      </p:sp>
      <p:sp>
        <p:nvSpPr>
          <p:cNvPr id="4" name="Plassholder for innhold 10">
            <a:extLst>
              <a:ext uri="{FF2B5EF4-FFF2-40B4-BE49-F238E27FC236}">
                <a16:creationId xmlns:a16="http://schemas.microsoft.com/office/drawing/2014/main" id="{EF1EBA20-7D06-58ED-2293-C6CED494D7AC}"/>
              </a:ext>
            </a:extLst>
          </p:cNvPr>
          <p:cNvSpPr txBox="1">
            <a:spLocks noGrp="1"/>
          </p:cNvSpPr>
          <p:nvPr>
            <p:ph idx="2"/>
          </p:nvPr>
        </p:nvSpPr>
        <p:spPr>
          <a:xfrm>
            <a:off x="533396" y="4038603"/>
            <a:ext cx="8153403" cy="1789115"/>
          </a:xfrm>
        </p:spPr>
        <p:txBody>
          <a:bodyPr/>
          <a:lstStyle/>
          <a:p>
            <a:pPr lvl="0">
              <a:spcBef>
                <a:spcPts val="300"/>
              </a:spcBef>
              <a:buNone/>
            </a:pPr>
            <a:endParaRPr lang="nb-NO" sz="1200" b="1" dirty="0">
              <a:latin typeface="Comic Sans MS" pitchFamily="66"/>
            </a:endParaRPr>
          </a:p>
          <a:p>
            <a:pPr lvl="0">
              <a:spcBef>
                <a:spcPts val="300"/>
              </a:spcBef>
              <a:buNone/>
            </a:pPr>
            <a:r>
              <a:rPr lang="nb-NO" sz="1200" b="1" dirty="0">
                <a:latin typeface="Comic Sans MS" pitchFamily="66"/>
              </a:rPr>
              <a:t>Årsmøtet</a:t>
            </a:r>
          </a:p>
          <a:p>
            <a:pPr lvl="0">
              <a:spcBef>
                <a:spcPts val="300"/>
              </a:spcBef>
              <a:buNone/>
            </a:pPr>
            <a:r>
              <a:rPr lang="nb-NO" sz="1200" dirty="0">
                <a:latin typeface="Comic Sans MS" pitchFamily="66"/>
              </a:rPr>
              <a:t>Samvirkeforetakets øverste organ er Årsmøtet som avvikles innen utgangen av april hvert år. Alle andelseiere</a:t>
            </a:r>
          </a:p>
          <a:p>
            <a:pPr lvl="0">
              <a:spcBef>
                <a:spcPts val="300"/>
              </a:spcBef>
              <a:buNone/>
            </a:pPr>
            <a:r>
              <a:rPr lang="nb-NO" sz="1200" dirty="0">
                <a:latin typeface="Comic Sans MS" pitchFamily="66"/>
              </a:rPr>
              <a:t>kan stemme på årsmøtet. Vedtektsendringer krever 2/3 flertall.  Samvirkeloven gir klare føringer for hva som</a:t>
            </a:r>
          </a:p>
          <a:p>
            <a:pPr lvl="0">
              <a:spcBef>
                <a:spcPts val="300"/>
              </a:spcBef>
              <a:buNone/>
            </a:pPr>
            <a:r>
              <a:rPr lang="nb-NO" sz="1200" dirty="0">
                <a:latin typeface="Comic Sans MS" pitchFamily="66"/>
              </a:rPr>
              <a:t>skal behandles på årsmøtet og hvilke flertallsregler som skal følges. Årsmøtet behandler og</a:t>
            </a:r>
          </a:p>
          <a:p>
            <a:pPr lvl="0">
              <a:spcBef>
                <a:spcPts val="300"/>
              </a:spcBef>
              <a:buNone/>
            </a:pPr>
            <a:r>
              <a:rPr lang="nb-NO" sz="1200" dirty="0">
                <a:latin typeface="Comic Sans MS" pitchFamily="66"/>
              </a:rPr>
              <a:t>godkjenner regnskap og årsberetning samt får seg forelagt styrets vedtatte budsjett. Saker til Årsmøtet må</a:t>
            </a:r>
          </a:p>
          <a:p>
            <a:pPr lvl="0">
              <a:spcBef>
                <a:spcPts val="300"/>
              </a:spcBef>
              <a:buNone/>
            </a:pPr>
            <a:r>
              <a:rPr lang="nb-NO" sz="1200" dirty="0">
                <a:latin typeface="Comic Sans MS" pitchFamily="66"/>
              </a:rPr>
              <a:t>være daglig leder eller styret i hende 15.01.  Årsmøtets oppgaver er nedfelt i foretakets samvirkevedtekter</a:t>
            </a:r>
          </a:p>
          <a:p>
            <a:pPr lvl="0">
              <a:spcBef>
                <a:spcPts val="300"/>
              </a:spcBef>
              <a:buNone/>
            </a:pPr>
            <a:r>
              <a:rPr lang="nb-NO" sz="1200" dirty="0">
                <a:latin typeface="Comic Sans MS" pitchFamily="66"/>
              </a:rPr>
              <a:t>§§ 10,11,12,13,14 og 15.</a:t>
            </a:r>
          </a:p>
        </p:txBody>
      </p:sp>
      <p:sp>
        <p:nvSpPr>
          <p:cNvPr id="5" name="Plassholder for innhold 11">
            <a:extLst>
              <a:ext uri="{FF2B5EF4-FFF2-40B4-BE49-F238E27FC236}">
                <a16:creationId xmlns:a16="http://schemas.microsoft.com/office/drawing/2014/main" id="{2204BBAA-C669-A754-D172-63D40B39FE9B}"/>
              </a:ext>
            </a:extLst>
          </p:cNvPr>
          <p:cNvSpPr txBox="1">
            <a:spLocks noGrp="1"/>
          </p:cNvSpPr>
          <p:nvPr>
            <p:ph idx="3"/>
          </p:nvPr>
        </p:nvSpPr>
        <p:spPr>
          <a:xfrm>
            <a:off x="609603" y="914400"/>
            <a:ext cx="4038603" cy="3047996"/>
          </a:xfrm>
        </p:spPr>
        <p:txBody>
          <a:bodyPr/>
          <a:lstStyle/>
          <a:p>
            <a:pPr lvl="0">
              <a:spcBef>
                <a:spcPts val="300"/>
              </a:spcBef>
              <a:buNone/>
            </a:pPr>
            <a:r>
              <a:rPr lang="nb-NO" sz="1200" b="1">
                <a:latin typeface="Comic Sans MS" pitchFamily="66"/>
              </a:rPr>
              <a:t>Samvirkeforetakets</a:t>
            </a:r>
            <a:r>
              <a:rPr lang="nb-NO" sz="1200" b="1"/>
              <a:t> eier</a:t>
            </a:r>
            <a:r>
              <a:rPr lang="nb-NO" sz="1200" b="1">
                <a:latin typeface="Comic Sans MS" pitchFamily="66"/>
              </a:rPr>
              <a:t>styre består av </a:t>
            </a:r>
          </a:p>
          <a:p>
            <a:pPr lvl="0">
              <a:spcBef>
                <a:spcPts val="300"/>
              </a:spcBef>
              <a:buNone/>
            </a:pPr>
            <a:r>
              <a:rPr lang="nb-NO" sz="1200">
                <a:latin typeface="Comic Sans MS" pitchFamily="66"/>
              </a:rPr>
              <a:t>4 årsmøtevalgte foreldre  </a:t>
            </a:r>
          </a:p>
          <a:p>
            <a:pPr lvl="0">
              <a:spcBef>
                <a:spcPts val="300"/>
              </a:spcBef>
              <a:buNone/>
            </a:pPr>
            <a:r>
              <a:rPr lang="nb-NO" sz="1200">
                <a:latin typeface="Comic Sans MS" pitchFamily="66"/>
              </a:rPr>
              <a:t>2 ansatte</a:t>
            </a:r>
          </a:p>
          <a:p>
            <a:pPr lvl="0">
              <a:spcBef>
                <a:spcPts val="300"/>
              </a:spcBef>
              <a:buNone/>
            </a:pPr>
            <a:r>
              <a:rPr lang="nb-NO" sz="1200">
                <a:latin typeface="Comic Sans MS" pitchFamily="66"/>
              </a:rPr>
              <a:t>Daglig leder er eierstyrets sekretær.</a:t>
            </a:r>
          </a:p>
          <a:p>
            <a:pPr lvl="0">
              <a:spcBef>
                <a:spcPts val="300"/>
              </a:spcBef>
              <a:buNone/>
            </a:pPr>
            <a:endParaRPr lang="nb-NO" sz="1200">
              <a:latin typeface="Comic Sans MS" pitchFamily="66"/>
            </a:endParaRPr>
          </a:p>
          <a:p>
            <a:pPr lvl="0">
              <a:spcBef>
                <a:spcPts val="300"/>
              </a:spcBef>
              <a:buNone/>
            </a:pPr>
            <a:r>
              <a:rPr lang="nb-NO" sz="1200">
                <a:latin typeface="Comic Sans MS" pitchFamily="66"/>
              </a:rPr>
              <a:t>Årsmøtevalgt valgkomite foreslår</a:t>
            </a:r>
          </a:p>
          <a:p>
            <a:pPr lvl="0">
              <a:spcBef>
                <a:spcPts val="300"/>
              </a:spcBef>
              <a:buNone/>
            </a:pPr>
            <a:r>
              <a:rPr lang="nb-NO" sz="1200">
                <a:latin typeface="Comic Sans MS" pitchFamily="66"/>
              </a:rPr>
              <a:t>foreldrerepresentanter.</a:t>
            </a:r>
          </a:p>
          <a:p>
            <a:pPr lvl="0">
              <a:spcBef>
                <a:spcPts val="300"/>
              </a:spcBef>
              <a:buNone/>
            </a:pPr>
            <a:r>
              <a:rPr lang="nb-NO" sz="1200">
                <a:latin typeface="Comic Sans MS" pitchFamily="66"/>
              </a:rPr>
              <a:t>Personalmøte velger personalrepresentanter.</a:t>
            </a:r>
          </a:p>
          <a:p>
            <a:pPr lvl="0">
              <a:spcBef>
                <a:spcPts val="300"/>
              </a:spcBef>
              <a:buNone/>
            </a:pPr>
            <a:r>
              <a:rPr lang="nb-NO" sz="1200">
                <a:latin typeface="Comic Sans MS" pitchFamily="66"/>
              </a:rPr>
              <a:t>Årsmøtet er suveren vedrørende valg av</a:t>
            </a:r>
          </a:p>
          <a:p>
            <a:pPr lvl="0">
              <a:spcBef>
                <a:spcPts val="300"/>
              </a:spcBef>
              <a:buNone/>
            </a:pPr>
            <a:r>
              <a:rPr lang="nb-NO" sz="1200">
                <a:latin typeface="Comic Sans MS" pitchFamily="66"/>
              </a:rPr>
              <a:t>styremedlemmer og styreleder.</a:t>
            </a:r>
          </a:p>
          <a:p>
            <a:pPr lvl="0">
              <a:spcBef>
                <a:spcPts val="300"/>
              </a:spcBef>
              <a:buNone/>
            </a:pPr>
            <a:endParaRPr lang="nb-NO" sz="1200">
              <a:latin typeface="Comic Sans MS" pitchFamily="66"/>
            </a:endParaRPr>
          </a:p>
          <a:p>
            <a:pPr lvl="0">
              <a:spcBef>
                <a:spcPts val="300"/>
              </a:spcBef>
              <a:buNone/>
            </a:pPr>
            <a:r>
              <a:rPr lang="nb-NO" sz="1200">
                <a:latin typeface="Comic Sans MS" pitchFamily="66"/>
              </a:rPr>
              <a:t>Styrets oppgaver og mandat er nedfelt i foretakets </a:t>
            </a:r>
          </a:p>
          <a:p>
            <a:pPr lvl="0">
              <a:spcBef>
                <a:spcPts val="300"/>
              </a:spcBef>
              <a:buNone/>
            </a:pPr>
            <a:r>
              <a:rPr lang="nb-NO" sz="1200">
                <a:latin typeface="Comic Sans MS" pitchFamily="66"/>
              </a:rPr>
              <a:t>samvirkevedtekter §§ 6, 7 og 8 som ligger på </a:t>
            </a:r>
          </a:p>
          <a:p>
            <a:pPr lvl="0">
              <a:spcBef>
                <a:spcPts val="300"/>
              </a:spcBef>
              <a:buNone/>
            </a:pPr>
            <a:r>
              <a:rPr lang="nb-NO" sz="1200">
                <a:latin typeface="Comic Sans MS" pitchFamily="66"/>
              </a:rPr>
              <a:t>barnehagens nettside.</a:t>
            </a:r>
          </a:p>
          <a:p>
            <a:pPr lvl="0">
              <a:spcBef>
                <a:spcPts val="300"/>
              </a:spcBef>
              <a:buNone/>
            </a:pPr>
            <a:endParaRPr lang="nb-NO" sz="1200">
              <a:latin typeface="Comic Sans MS" pitchFamily="66"/>
            </a:endParaRPr>
          </a:p>
        </p:txBody>
      </p:sp>
      <p:sp>
        <p:nvSpPr>
          <p:cNvPr id="7" name="Plassholder for lysbildenummer 6">
            <a:extLst>
              <a:ext uri="{FF2B5EF4-FFF2-40B4-BE49-F238E27FC236}">
                <a16:creationId xmlns:a16="http://schemas.microsoft.com/office/drawing/2014/main" id="{4F667A23-AB4A-B85D-387A-15674A58524A}"/>
              </a:ext>
            </a:extLst>
          </p:cNvPr>
          <p:cNvSpPr>
            <a:spLocks noGrp="1"/>
          </p:cNvSpPr>
          <p:nvPr>
            <p:ph type="sldNum" sz="quarter" idx="8"/>
          </p:nvPr>
        </p:nvSpPr>
        <p:spPr/>
        <p:txBody>
          <a:bodyPr/>
          <a:lstStyle/>
          <a:p>
            <a:pPr lvl="0"/>
            <a:fld id="{4F85CE72-13B4-4657-8B68-D54865910540}" type="slidenum">
              <a:rPr lang="nb-NO" smtClean="0"/>
              <a:t>24</a:t>
            </a:fld>
            <a:endParaRPr 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53">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D1F05C7-17B3-0084-58FE-9D3519D3D904}"/>
              </a:ext>
            </a:extLst>
          </p:cNvPr>
          <p:cNvSpPr txBox="1">
            <a:spLocks noGrp="1"/>
          </p:cNvSpPr>
          <p:nvPr>
            <p:ph idx="1"/>
          </p:nvPr>
        </p:nvSpPr>
        <p:spPr>
          <a:xfrm>
            <a:off x="457200" y="609603"/>
            <a:ext cx="8229600" cy="6111877"/>
          </a:xfrm>
        </p:spPr>
        <p:txBody>
          <a:bodyPr/>
          <a:lstStyle/>
          <a:p>
            <a:pPr lvl="0" hangingPunct="1">
              <a:lnSpc>
                <a:spcPct val="80000"/>
              </a:lnSpc>
              <a:spcBef>
                <a:spcPts val="300"/>
              </a:spcBef>
              <a:buNone/>
            </a:pPr>
            <a:r>
              <a:rPr lang="nb-NO" sz="1200" b="1">
                <a:latin typeface="Comic Sans MS" pitchFamily="66"/>
              </a:rPr>
              <a:t>	</a:t>
            </a:r>
            <a:endParaRPr lang="nb-NO" sz="1000">
              <a:latin typeface="Comic Sans MS" pitchFamily="66"/>
            </a:endParaRPr>
          </a:p>
          <a:p>
            <a:pPr lvl="0" hangingPunct="1">
              <a:lnSpc>
                <a:spcPct val="80000"/>
              </a:lnSpc>
              <a:spcBef>
                <a:spcPts val="200"/>
              </a:spcBef>
              <a:buNone/>
            </a:pPr>
            <a:r>
              <a:rPr lang="nb-NO" sz="1000">
                <a:latin typeface="Comic Sans MS" pitchFamily="66"/>
              </a:rPr>
              <a:t> 	Barnehagen har 5 avdelinger, alle ulike fra hverandre på grunn av barnas alder, gruppesammensetning og ulike behov. </a:t>
            </a:r>
          </a:p>
          <a:p>
            <a:pPr lvl="0" hangingPunct="1">
              <a:lnSpc>
                <a:spcPct val="80000"/>
              </a:lnSpc>
              <a:spcBef>
                <a:spcPts val="200"/>
              </a:spcBef>
              <a:buNone/>
            </a:pPr>
            <a:r>
              <a:rPr lang="nb-NO" sz="1000">
                <a:latin typeface="Comic Sans MS" pitchFamily="66"/>
              </a:rPr>
              <a:t>	</a:t>
            </a:r>
          </a:p>
          <a:p>
            <a:pPr lvl="0" hangingPunct="1">
              <a:lnSpc>
                <a:spcPct val="80000"/>
              </a:lnSpc>
              <a:spcBef>
                <a:spcPts val="200"/>
              </a:spcBef>
              <a:buNone/>
            </a:pPr>
            <a:r>
              <a:rPr lang="nb-NO" sz="1000">
                <a:latin typeface="Comic Sans MS" pitchFamily="66"/>
              </a:rPr>
              <a:t>	Smørblomsten og Marihøna er tilrettelagt for til sammen 20 barn 0-2 år.</a:t>
            </a:r>
          </a:p>
          <a:p>
            <a:pPr lvl="0" hangingPunct="1">
              <a:lnSpc>
                <a:spcPct val="80000"/>
              </a:lnSpc>
              <a:spcBef>
                <a:spcPts val="200"/>
              </a:spcBef>
              <a:buNone/>
            </a:pPr>
            <a:r>
              <a:rPr lang="nb-NO" sz="1000">
                <a:latin typeface="Comic Sans MS" pitchFamily="66"/>
              </a:rPr>
              <a:t>         På Kløverstua, Blåklokka og Førskoleavdelingen er det tilrettelagt for til sammen 50 plasser.</a:t>
            </a:r>
          </a:p>
          <a:p>
            <a:pPr lvl="0" hangingPunct="1">
              <a:lnSpc>
                <a:spcPct val="80000"/>
              </a:lnSpc>
              <a:spcBef>
                <a:spcPts val="200"/>
              </a:spcBef>
              <a:buNone/>
            </a:pPr>
            <a:r>
              <a:rPr lang="nb-NO" sz="1000">
                <a:latin typeface="Comic Sans MS" pitchFamily="66"/>
              </a:rPr>
              <a:t>	</a:t>
            </a:r>
            <a:r>
              <a:rPr lang="nb-NO" sz="1000">
                <a:solidFill>
                  <a:srgbClr val="404040"/>
                </a:solidFill>
                <a:latin typeface="Comic Sans MS" pitchFamily="66"/>
              </a:rPr>
              <a:t>Det siste året i barnehagen gis det et annerledes barnehagetilbud til førskolebarn. De satser mye på uteaktiviteter året rundt og turer i og rundt Harstad. </a:t>
            </a:r>
          </a:p>
          <a:p>
            <a:pPr lvl="0" hangingPunct="1">
              <a:lnSpc>
                <a:spcPct val="80000"/>
              </a:lnSpc>
              <a:spcBef>
                <a:spcPts val="200"/>
              </a:spcBef>
              <a:buNone/>
            </a:pPr>
            <a:endParaRPr lang="nb-NO" sz="1000">
              <a:solidFill>
                <a:srgbClr val="404040"/>
              </a:solidFill>
              <a:latin typeface="Comic Sans MS" pitchFamily="66"/>
            </a:endParaRPr>
          </a:p>
          <a:p>
            <a:pPr lvl="0" hangingPunct="1">
              <a:lnSpc>
                <a:spcPct val="80000"/>
              </a:lnSpc>
              <a:spcBef>
                <a:spcPts val="200"/>
              </a:spcBef>
              <a:buNone/>
            </a:pPr>
            <a:r>
              <a:rPr lang="nb-NO" sz="1000">
                <a:solidFill>
                  <a:srgbClr val="404040"/>
                </a:solidFill>
                <a:latin typeface="Comic Sans MS" pitchFamily="66"/>
              </a:rPr>
              <a:t>	Holtet barnehage følger Helsedirektoratet sine nasjonale retningslinjer for måltider i barnehagen. Vi er også en sukkerredusert barnehage som feirer bursdager uten kaker og brus, men har barnet i fokus.</a:t>
            </a:r>
          </a:p>
          <a:p>
            <a:pPr lvl="0" hangingPunct="1">
              <a:lnSpc>
                <a:spcPct val="80000"/>
              </a:lnSpc>
              <a:spcBef>
                <a:spcPts val="200"/>
              </a:spcBef>
              <a:buNone/>
            </a:pPr>
            <a:endParaRPr lang="nb-NO" sz="1000">
              <a:solidFill>
                <a:srgbClr val="404040"/>
              </a:solidFill>
              <a:latin typeface="Comic Sans MS" pitchFamily="66"/>
            </a:endParaRPr>
          </a:p>
          <a:p>
            <a:pPr lvl="0" hangingPunct="1">
              <a:lnSpc>
                <a:spcPct val="80000"/>
              </a:lnSpc>
              <a:spcBef>
                <a:spcPts val="200"/>
              </a:spcBef>
              <a:buNone/>
            </a:pPr>
            <a:r>
              <a:rPr lang="nb-NO" sz="1000">
                <a:solidFill>
                  <a:srgbClr val="404040"/>
                </a:solidFill>
                <a:latin typeface="Comic Sans MS" pitchFamily="66"/>
              </a:rPr>
              <a:t>	Begrepsundervisning går som en rød tråd gjennom det vi holder på med og vi har valgt refleksjon som metode for å bli bevisst retning og innhold. Vi legger i stor grad til rette for barn med astma og allergi.</a:t>
            </a:r>
          </a:p>
          <a:p>
            <a:pPr lvl="0" hangingPunct="1">
              <a:lnSpc>
                <a:spcPct val="80000"/>
              </a:lnSpc>
              <a:spcBef>
                <a:spcPts val="200"/>
              </a:spcBef>
              <a:buNone/>
            </a:pPr>
            <a:endParaRPr lang="nb-NO" sz="1000">
              <a:solidFill>
                <a:srgbClr val="404040"/>
              </a:solidFill>
              <a:latin typeface="Comic Sans MS" pitchFamily="66"/>
            </a:endParaRPr>
          </a:p>
          <a:p>
            <a:pPr lvl="0" hangingPunct="1">
              <a:lnSpc>
                <a:spcPct val="80000"/>
              </a:lnSpc>
              <a:spcBef>
                <a:spcPts val="200"/>
              </a:spcBef>
              <a:buNone/>
            </a:pPr>
            <a:r>
              <a:rPr lang="nb-NO" sz="1000">
                <a:solidFill>
                  <a:srgbClr val="404040"/>
                </a:solidFill>
                <a:latin typeface="Comic Sans MS" pitchFamily="66"/>
              </a:rPr>
              <a:t>	I vår barnehage er foreldrene den viktigste ressursen, og vi opplever et godt foreldresamarbeid som suksessfaktor for en god hverdag for enkeltbarnet. God kommunikasjon og konstruktive tilbakemeldinger gir personalet en pekepinn på hvordan vi ligger an i forhold til foreldrenes forventninger til oss. Vi legger til rette for nettverksbygging foreldrene i mellom, noe som bidrar til trygghet og trivsel for barna. Nettverk barna imellom er også et satsingsfelt hos oss, spesielt det siste året i barnehagen hvor barna deltar i førskolegrupper som er satt sammen i forhold til skolen den enkelte skal begynne på. Nettverk som dannes i barnehagen, er overførbart til skolen og fremtidige fritidsaktiviteter.</a:t>
            </a:r>
          </a:p>
          <a:p>
            <a:pPr lvl="0" hangingPunct="1">
              <a:lnSpc>
                <a:spcPct val="80000"/>
              </a:lnSpc>
              <a:spcBef>
                <a:spcPts val="200"/>
              </a:spcBef>
            </a:pPr>
            <a:endParaRPr lang="nb-NO" sz="1000">
              <a:solidFill>
                <a:srgbClr val="404040"/>
              </a:solidFill>
              <a:latin typeface="Comic Sans MS" pitchFamily="66"/>
            </a:endParaRPr>
          </a:p>
          <a:p>
            <a:pPr lvl="0" hangingPunct="1">
              <a:lnSpc>
                <a:spcPct val="80000"/>
              </a:lnSpc>
              <a:spcBef>
                <a:spcPts val="200"/>
              </a:spcBef>
              <a:buNone/>
            </a:pPr>
            <a:r>
              <a:rPr lang="nb-NO" sz="1000">
                <a:solidFill>
                  <a:srgbClr val="404040"/>
                </a:solidFill>
                <a:latin typeface="Comic Sans MS" pitchFamily="66"/>
              </a:rPr>
              <a:t>	Å forebygge mobbing og krenkelser har alltid stått på dagsordenen, og de siste 2 årene etter at de nye mobbeloven kom, er dette arbeidet intensivert. Dette gjøres i nært samarbeid med foreldrene. </a:t>
            </a:r>
          </a:p>
          <a:p>
            <a:pPr lvl="0" hangingPunct="1">
              <a:lnSpc>
                <a:spcPct val="80000"/>
              </a:lnSpc>
              <a:spcBef>
                <a:spcPts val="200"/>
              </a:spcBef>
              <a:buNone/>
            </a:pPr>
            <a:r>
              <a:rPr lang="nb-NO" sz="1000">
                <a:solidFill>
                  <a:srgbClr val="404040"/>
                </a:solidFill>
                <a:latin typeface="Comic Sans MS" pitchFamily="66"/>
              </a:rPr>
              <a:t>	</a:t>
            </a:r>
          </a:p>
          <a:p>
            <a:pPr lvl="0" hangingPunct="1">
              <a:lnSpc>
                <a:spcPct val="80000"/>
              </a:lnSpc>
              <a:spcBef>
                <a:spcPts val="200"/>
              </a:spcBef>
              <a:buNone/>
            </a:pPr>
            <a:r>
              <a:rPr lang="nb-NO" sz="1000">
                <a:solidFill>
                  <a:srgbClr val="404040"/>
                </a:solidFill>
                <a:latin typeface="Comic Sans MS" pitchFamily="66"/>
              </a:rPr>
              <a:t>	Foreldre på dugnader er nødvendig da barnehagens økonomi ikke tillater at vi leier inn hjelp til alt vedlikehold. Dugnader er også nettverksarbeid – bli kjent med flotte folk. </a:t>
            </a:r>
          </a:p>
          <a:p>
            <a:pPr lvl="0" hangingPunct="1">
              <a:lnSpc>
                <a:spcPct val="80000"/>
              </a:lnSpc>
              <a:spcBef>
                <a:spcPts val="200"/>
              </a:spcBef>
              <a:buNone/>
            </a:pPr>
            <a:endParaRPr lang="nb-NO" sz="1000">
              <a:solidFill>
                <a:srgbClr val="404040"/>
              </a:solidFill>
              <a:latin typeface="Comic Sans MS" pitchFamily="66"/>
            </a:endParaRPr>
          </a:p>
          <a:p>
            <a:pPr lvl="0" hangingPunct="1">
              <a:lnSpc>
                <a:spcPct val="80000"/>
              </a:lnSpc>
              <a:spcBef>
                <a:spcPts val="200"/>
              </a:spcBef>
              <a:buNone/>
            </a:pPr>
            <a:r>
              <a:rPr lang="nb-NO" sz="1000">
                <a:solidFill>
                  <a:srgbClr val="404040"/>
                </a:solidFill>
                <a:latin typeface="Comic Sans MS" pitchFamily="66"/>
              </a:rPr>
              <a:t>	Personalets kompetanse er vel dokumentert i barnehagen. Utfordringen består i å utnytte den best mulig. Kontinuerlig kompetanseoppbygging har alltid vært tema på personal-, styre- og årsmøter. Personalet opplever her stor støtte fra eierne. Foreldreveiledning (vi har to PMTO/foreldre-rådgivere), positiv grensesetting, småbarns-pedagogikk og begrepsundervisning </a:t>
            </a:r>
            <a:r>
              <a:rPr lang="nb-NO" sz="1000">
                <a:latin typeface="Comic Sans MS" pitchFamily="66"/>
              </a:rPr>
              <a:t>er noe av kompetansen vi kan skilte med. </a:t>
            </a:r>
          </a:p>
          <a:p>
            <a:pPr lvl="0" hangingPunct="1">
              <a:lnSpc>
                <a:spcPct val="80000"/>
              </a:lnSpc>
              <a:spcBef>
                <a:spcPts val="200"/>
              </a:spcBef>
              <a:buNone/>
            </a:pPr>
            <a:r>
              <a:rPr lang="nb-NO" sz="1000">
                <a:latin typeface="Comic Sans MS" pitchFamily="66"/>
              </a:rPr>
              <a:t>  </a:t>
            </a:r>
          </a:p>
          <a:p>
            <a:pPr lvl="0" hangingPunct="1">
              <a:lnSpc>
                <a:spcPct val="80000"/>
              </a:lnSpc>
              <a:spcBef>
                <a:spcPts val="200"/>
              </a:spcBef>
              <a:buNone/>
            </a:pPr>
            <a:r>
              <a:rPr lang="nb-NO" sz="1000">
                <a:latin typeface="Comic Sans MS" pitchFamily="66"/>
              </a:rPr>
              <a:t>	Alle barnehagene og skolene i Harstad har utarbeidet en felles plan for overgang barnehage-skole for å sikre en god overgang for alle førskolebarna. Barnehagene jobber også med språkplan for Harstad </a:t>
            </a:r>
            <a:br>
              <a:rPr lang="nb-NO" sz="1000">
                <a:latin typeface="Comic Sans MS" pitchFamily="66"/>
              </a:rPr>
            </a:br>
            <a:r>
              <a:rPr lang="nb-NO" sz="1000">
                <a:latin typeface="Comic Sans MS" pitchFamily="66"/>
              </a:rPr>
              <a:t>kommune. Se </a:t>
            </a:r>
            <a:r>
              <a:rPr lang="nn-NO" sz="1000">
                <a:hlinkClick r:id="rId4"/>
              </a:rPr>
              <a:t>Språkplan for Harstad kommune - Harstad kommune</a:t>
            </a:r>
            <a:endParaRPr lang="nn-NO" sz="1000"/>
          </a:p>
          <a:p>
            <a:pPr lvl="0" hangingPunct="1">
              <a:lnSpc>
                <a:spcPct val="80000"/>
              </a:lnSpc>
              <a:spcBef>
                <a:spcPts val="300"/>
              </a:spcBef>
              <a:buNone/>
            </a:pPr>
            <a:br>
              <a:rPr lang="nb-NO" sz="1200">
                <a:latin typeface="Comic Sans MS" pitchFamily="66"/>
              </a:rPr>
            </a:br>
            <a:r>
              <a:rPr lang="nb-NO" sz="1200">
                <a:latin typeface="Comic Sans MS" pitchFamily="66"/>
              </a:rPr>
              <a:t>	</a:t>
            </a:r>
          </a:p>
          <a:p>
            <a:pPr lvl="0" hangingPunct="1">
              <a:lnSpc>
                <a:spcPct val="80000"/>
              </a:lnSpc>
              <a:spcBef>
                <a:spcPts val="300"/>
              </a:spcBef>
              <a:buNone/>
            </a:pPr>
            <a:r>
              <a:rPr lang="nb-NO" sz="1200">
                <a:latin typeface="Comic Sans MS" pitchFamily="66"/>
              </a:rPr>
              <a:t>	</a:t>
            </a:r>
            <a:r>
              <a:rPr lang="nb-NO" sz="1200" b="1">
                <a:latin typeface="Comic Sans MS" pitchFamily="66"/>
              </a:rPr>
              <a:t>VELKOMMEN TIL HOLTET BARNEHAGE!</a:t>
            </a:r>
            <a:r>
              <a:rPr lang="nb-NO" sz="1200">
                <a:latin typeface="Comic Sans MS" pitchFamily="66"/>
              </a:rPr>
              <a:t>	</a:t>
            </a:r>
          </a:p>
        </p:txBody>
      </p:sp>
      <p:sp>
        <p:nvSpPr>
          <p:cNvPr id="3" name="Tittel 3">
            <a:extLst>
              <a:ext uri="{FF2B5EF4-FFF2-40B4-BE49-F238E27FC236}">
                <a16:creationId xmlns:a16="http://schemas.microsoft.com/office/drawing/2014/main" id="{61BB2D63-F570-D695-C71D-DB75896806D2}"/>
              </a:ext>
            </a:extLst>
          </p:cNvPr>
          <p:cNvSpPr txBox="1">
            <a:spLocks noGrp="1"/>
          </p:cNvSpPr>
          <p:nvPr>
            <p:ph type="title"/>
          </p:nvPr>
        </p:nvSpPr>
        <p:spPr>
          <a:xfrm>
            <a:off x="6345" y="304796"/>
            <a:ext cx="7613651" cy="152403"/>
          </a:xfrm>
        </p:spPr>
        <p:txBody>
          <a:bodyPr/>
          <a:lstStyle/>
          <a:p>
            <a:pPr lvl="0"/>
            <a:r>
              <a:rPr lang="nb-NO" sz="2000">
                <a:latin typeface="Comic Sans MS" pitchFamily="66"/>
              </a:rPr>
              <a:t>INNLEDNING</a:t>
            </a:r>
          </a:p>
        </p:txBody>
      </p:sp>
      <p:sp>
        <p:nvSpPr>
          <p:cNvPr id="5" name="Plassholder for lysbildenummer 4">
            <a:extLst>
              <a:ext uri="{FF2B5EF4-FFF2-40B4-BE49-F238E27FC236}">
                <a16:creationId xmlns:a16="http://schemas.microsoft.com/office/drawing/2014/main" id="{6F00F68D-76F6-AB01-78E9-882CFBA45040}"/>
              </a:ext>
            </a:extLst>
          </p:cNvPr>
          <p:cNvSpPr>
            <a:spLocks noGrp="1"/>
          </p:cNvSpPr>
          <p:nvPr>
            <p:ph type="sldNum" sz="quarter" idx="8"/>
          </p:nvPr>
        </p:nvSpPr>
        <p:spPr/>
        <p:txBody>
          <a:bodyPr/>
          <a:lstStyle/>
          <a:p>
            <a:pPr lvl="0"/>
            <a:fld id="{E2742FB2-234A-4121-8CF7-4901D83A78D3}" type="slidenum">
              <a:rPr lang="nb-NO" smtClean="0"/>
              <a:t>3</a:t>
            </a:fld>
            <a:endParaRPr lang="nb-NO"/>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56">
    <p:bg>
      <p:bgPr>
        <a:blipFill>
          <a:blip r:embed="rId3"/>
          <a:stretch>
            <a:fillRect/>
          </a:stretch>
        </a:blipFill>
        <a:effectLst/>
      </p:bgPr>
    </p:bg>
    <p:spTree>
      <p:nvGrpSpPr>
        <p:cNvPr id="1" name=""/>
        <p:cNvGrpSpPr/>
        <p:nvPr/>
      </p:nvGrpSpPr>
      <p:grpSpPr>
        <a:xfrm>
          <a:off x="0" y="0"/>
          <a:ext cx="0" cy="0"/>
          <a:chOff x="0" y="0"/>
          <a:chExt cx="0" cy="0"/>
        </a:xfrm>
      </p:grpSpPr>
      <p:pic>
        <p:nvPicPr>
          <p:cNvPr id="2" name="Bilde 5" descr="Et bilde som inneholder tegning, Barnekunst, Grafikk, illustrasjon&#10;&#10;Automatisk generert beskrivelse">
            <a:extLst>
              <a:ext uri="{FF2B5EF4-FFF2-40B4-BE49-F238E27FC236}">
                <a16:creationId xmlns:a16="http://schemas.microsoft.com/office/drawing/2014/main" id="{C36D61B0-E32D-A775-038B-9009A38E6CFD}"/>
              </a:ext>
            </a:extLst>
          </p:cNvPr>
          <p:cNvPicPr>
            <a:picLocks noChangeAspect="1"/>
          </p:cNvPicPr>
          <p:nvPr/>
        </p:nvPicPr>
        <p:blipFill>
          <a:blip r:embed="rId4"/>
          <a:srcRect/>
          <a:stretch>
            <a:fillRect/>
          </a:stretch>
        </p:blipFill>
        <p:spPr>
          <a:xfrm>
            <a:off x="3301998" y="2133596"/>
            <a:ext cx="2540002" cy="1904996"/>
          </a:xfrm>
          <a:prstGeom prst="rect">
            <a:avLst/>
          </a:prstGeom>
          <a:noFill/>
          <a:ln cap="flat">
            <a:noFill/>
          </a:ln>
        </p:spPr>
      </p:pic>
      <p:sp>
        <p:nvSpPr>
          <p:cNvPr id="3" name="Rectangle 3">
            <a:extLst>
              <a:ext uri="{FF2B5EF4-FFF2-40B4-BE49-F238E27FC236}">
                <a16:creationId xmlns:a16="http://schemas.microsoft.com/office/drawing/2014/main" id="{2D4004EC-81E4-A03F-2A32-4C2FEDFAEDC2}"/>
              </a:ext>
            </a:extLst>
          </p:cNvPr>
          <p:cNvSpPr txBox="1">
            <a:spLocks noGrp="1"/>
          </p:cNvSpPr>
          <p:nvPr>
            <p:ph type="body" idx="1"/>
          </p:nvPr>
        </p:nvSpPr>
        <p:spPr>
          <a:xfrm>
            <a:off x="260387" y="930273"/>
            <a:ext cx="8305796" cy="5791196"/>
          </a:xfrm>
          <a:blipFill>
            <a:blip r:embed="rId4"/>
            <a:stretch>
              <a:fillRect/>
            </a:stretch>
          </a:blipFill>
        </p:spPr>
        <p:txBody>
          <a:bodyPr/>
          <a:lstStyle/>
          <a:p>
            <a:pPr lvl="0">
              <a:spcBef>
                <a:spcPts val="300"/>
              </a:spcBef>
              <a:buNone/>
            </a:pPr>
            <a:r>
              <a:rPr lang="nb-NO" sz="1200" b="1" dirty="0">
                <a:latin typeface="Comic Sans MS" pitchFamily="66"/>
              </a:rPr>
              <a:t>	</a:t>
            </a:r>
            <a:r>
              <a:rPr lang="nb-NO" sz="1200" b="1" dirty="0">
                <a:solidFill>
                  <a:srgbClr val="404040"/>
                </a:solidFill>
                <a:latin typeface="Comic Sans MS" pitchFamily="66"/>
              </a:rPr>
              <a:t>Likeverd og respekt</a:t>
            </a:r>
            <a:endParaRPr lang="nb-NO" sz="1200" dirty="0">
              <a:solidFill>
                <a:srgbClr val="404040"/>
              </a:solidFill>
              <a:latin typeface="Comic Sans MS" pitchFamily="66"/>
            </a:endParaRPr>
          </a:p>
          <a:p>
            <a:pPr lvl="0">
              <a:spcBef>
                <a:spcPts val="0"/>
              </a:spcBef>
              <a:buNone/>
            </a:pPr>
            <a:r>
              <a:rPr lang="nb-NO" sz="1200" dirty="0">
                <a:solidFill>
                  <a:srgbClr val="404040"/>
                </a:solidFill>
                <a:latin typeface="Comic Sans MS" pitchFamily="66"/>
              </a:rPr>
              <a:t>	Menneskelig likeverd og respekt for hverandre og hverandres eiendeler er grunnleggende verdier som vi i Holtet Barnehage jobber for å utvikle hos det enkelte barn. Vi ønsker at barna skal lære seg å vise toleranse for alle mennesker, selv om andre kan være ulik seg selv og det som er kjent og trygt. Det er også viktig at vi voksne anerkjenner barnet slik at en føler seg verdifull og har et positivt selvbilde.</a:t>
            </a:r>
          </a:p>
          <a:p>
            <a:pPr lvl="0">
              <a:spcBef>
                <a:spcPts val="0"/>
              </a:spcBef>
              <a:buNone/>
            </a:pPr>
            <a:endParaRPr lang="nb-NO" sz="1200" dirty="0">
              <a:solidFill>
                <a:srgbClr val="404040"/>
              </a:solidFill>
              <a:latin typeface="Comic Sans MS" pitchFamily="66"/>
            </a:endParaRPr>
          </a:p>
          <a:p>
            <a:pPr lvl="0">
              <a:spcBef>
                <a:spcPts val="0"/>
              </a:spcBef>
              <a:buNone/>
            </a:pPr>
            <a:r>
              <a:rPr lang="nb-NO" sz="1200" b="1" dirty="0">
                <a:solidFill>
                  <a:srgbClr val="404040"/>
                </a:solidFill>
                <a:latin typeface="Comic Sans MS" pitchFamily="66"/>
              </a:rPr>
              <a:t>	Danning</a:t>
            </a:r>
            <a:br>
              <a:rPr lang="nb-NO" sz="1200" b="1" dirty="0">
                <a:solidFill>
                  <a:srgbClr val="404040"/>
                </a:solidFill>
                <a:latin typeface="Comic Sans MS" pitchFamily="66"/>
              </a:rPr>
            </a:br>
            <a:r>
              <a:rPr lang="nb-NO" sz="1200" dirty="0">
                <a:solidFill>
                  <a:srgbClr val="404040"/>
                </a:solidFill>
                <a:latin typeface="Comic Sans MS" pitchFamily="66"/>
              </a:rPr>
              <a:t>Vi ønsker å legge til rette for at barna skal utvikle seg til å bli selvstendige, aktive og ansvarsbevisste mennesker. Ved å være tydelige, anerkjennende og omsorgsfulle voksne, som gir barnet trygghet og forutsigbarhet, skal vi veilede og støtte barnet i utviklingen. Både sosial og individuell utvikling skal styrkes, og begge er viktige utviklingsområder i barnets liv. Alle barn skal føle seg sett og hørt. Noen vil trenge støtte i å hevde seg selv, mens andre vil trenge hjelp til å lære seg og bry seg om andre og vise hensyn. Vi samarbeider tett med foreldrene for å lære barna ulike strategier for atferd.</a:t>
            </a:r>
          </a:p>
          <a:p>
            <a:pPr lvl="0">
              <a:spcBef>
                <a:spcPts val="0"/>
              </a:spcBef>
              <a:buNone/>
            </a:pPr>
            <a:endParaRPr lang="nb-NO" sz="1200" dirty="0">
              <a:solidFill>
                <a:srgbClr val="404040"/>
              </a:solidFill>
              <a:latin typeface="Comic Sans MS" pitchFamily="66"/>
            </a:endParaRPr>
          </a:p>
          <a:p>
            <a:pPr lvl="0">
              <a:spcBef>
                <a:spcPts val="0"/>
              </a:spcBef>
              <a:buNone/>
            </a:pPr>
            <a:r>
              <a:rPr lang="nb-NO" sz="1200" dirty="0">
                <a:solidFill>
                  <a:srgbClr val="404040"/>
                </a:solidFill>
                <a:latin typeface="Comic Sans MS" pitchFamily="66"/>
              </a:rPr>
              <a:t>	</a:t>
            </a:r>
            <a:r>
              <a:rPr lang="nb-NO" sz="1200" b="1" dirty="0">
                <a:solidFill>
                  <a:srgbClr val="404040"/>
                </a:solidFill>
                <a:latin typeface="Comic Sans MS" pitchFamily="66"/>
              </a:rPr>
              <a:t>Trygghet</a:t>
            </a:r>
          </a:p>
          <a:p>
            <a:pPr lvl="0">
              <a:spcBef>
                <a:spcPts val="300"/>
              </a:spcBef>
              <a:buNone/>
            </a:pPr>
            <a:r>
              <a:rPr lang="nb-NO" sz="1200" b="1" dirty="0">
                <a:solidFill>
                  <a:srgbClr val="404040"/>
                </a:solidFill>
                <a:latin typeface="Comic Sans MS" pitchFamily="66"/>
              </a:rPr>
              <a:t>	</a:t>
            </a:r>
            <a:r>
              <a:rPr lang="nb-NO" sz="1200" dirty="0">
                <a:solidFill>
                  <a:srgbClr val="404040"/>
                </a:solidFill>
                <a:latin typeface="Comic Sans MS" pitchFamily="66"/>
              </a:rPr>
              <a:t>I Holtet barnehage bruker vi god tid på at barna skal trives ved å skape trygge og forutsigbare rutiner. Med en god kommunikasjon ønsker vi at alle skal bli trygg og kjent med hverandre, både barn, foreldre og ansatte.  Et ledd i å skape trygghet er stabile voksne og nok voksne i forhold til behovet. Vi prioriterer dette så langt det er mulig.</a:t>
            </a:r>
          </a:p>
          <a:p>
            <a:pPr lvl="0">
              <a:spcBef>
                <a:spcPts val="300"/>
              </a:spcBef>
              <a:buNone/>
            </a:pPr>
            <a:br>
              <a:rPr lang="nb-NO" sz="1200" dirty="0">
                <a:solidFill>
                  <a:srgbClr val="404040"/>
                </a:solidFill>
                <a:latin typeface="Comic Sans MS" pitchFamily="66"/>
              </a:rPr>
            </a:br>
            <a:r>
              <a:rPr lang="nb-NO" sz="1200" b="1" dirty="0">
                <a:solidFill>
                  <a:srgbClr val="404040"/>
                </a:solidFill>
                <a:latin typeface="Comic Sans MS" pitchFamily="66"/>
              </a:rPr>
              <a:t>Omsorg for det enkelte barn</a:t>
            </a:r>
            <a:endParaRPr lang="nb-NO" sz="1200" dirty="0">
              <a:solidFill>
                <a:srgbClr val="404040"/>
              </a:solidFill>
              <a:latin typeface="Comic Sans MS" pitchFamily="66"/>
            </a:endParaRPr>
          </a:p>
          <a:p>
            <a:pPr lvl="0">
              <a:spcBef>
                <a:spcPts val="300"/>
              </a:spcBef>
              <a:buNone/>
            </a:pPr>
            <a:r>
              <a:rPr lang="nb-NO" sz="1200" dirty="0">
                <a:solidFill>
                  <a:srgbClr val="404040"/>
                </a:solidFill>
                <a:latin typeface="Comic Sans MS" pitchFamily="66"/>
              </a:rPr>
              <a:t>	Hvert barn er unikt og trenger god omsorg i barnehagen. Alle barn skal føle trygghet, omsorg og nærhet av empatiske voksne. Dette er viktige forutsetninger som må være tilstede for barnets utvikling og læring. Forutsetningene kan variere fra barn til barn, og behovene kan variere i forhold til alder og modning.</a:t>
            </a:r>
            <a:br>
              <a:rPr lang="nb-NO" sz="1200" dirty="0">
                <a:solidFill>
                  <a:srgbClr val="404040"/>
                </a:solidFill>
                <a:latin typeface="Comic Sans MS" pitchFamily="66"/>
              </a:rPr>
            </a:br>
            <a:r>
              <a:rPr lang="nb-NO" sz="1200" dirty="0">
                <a:latin typeface="Comic Sans MS" pitchFamily="66"/>
              </a:rPr>
              <a:t>	</a:t>
            </a:r>
          </a:p>
          <a:p>
            <a:pPr lvl="0">
              <a:spcBef>
                <a:spcPts val="300"/>
              </a:spcBef>
              <a:buNone/>
            </a:pPr>
            <a:endParaRPr lang="nb-NO" sz="1200" dirty="0">
              <a:latin typeface="Comic Sans MS" pitchFamily="66"/>
            </a:endParaRPr>
          </a:p>
          <a:p>
            <a:pPr lvl="0">
              <a:spcBef>
                <a:spcPts val="300"/>
              </a:spcBef>
              <a:buNone/>
            </a:pPr>
            <a:endParaRPr lang="nb-NO" sz="1200" dirty="0">
              <a:latin typeface="Comic Sans MS" pitchFamily="66"/>
            </a:endParaRPr>
          </a:p>
          <a:p>
            <a:pPr lvl="0">
              <a:spcBef>
                <a:spcPts val="300"/>
              </a:spcBef>
              <a:buNone/>
            </a:pPr>
            <a:r>
              <a:rPr lang="en-GB" sz="1200" dirty="0"/>
              <a:t> </a:t>
            </a:r>
            <a:endParaRPr lang="nb-NO" sz="1200" dirty="0"/>
          </a:p>
          <a:p>
            <a:pPr lvl="0">
              <a:spcBef>
                <a:spcPts val="300"/>
              </a:spcBef>
              <a:buNone/>
            </a:pPr>
            <a:r>
              <a:rPr lang="en-GB" sz="1200" dirty="0"/>
              <a:t> </a:t>
            </a:r>
            <a:endParaRPr lang="nb-NO" sz="1200" dirty="0"/>
          </a:p>
          <a:p>
            <a:pPr lvl="0" hangingPunct="1">
              <a:lnSpc>
                <a:spcPct val="80000"/>
              </a:lnSpc>
              <a:spcBef>
                <a:spcPts val="0"/>
              </a:spcBef>
              <a:buNone/>
            </a:pPr>
            <a:endParaRPr lang="nb-NO" sz="1200" dirty="0">
              <a:latin typeface="Comic Sans MS" pitchFamily="66"/>
            </a:endParaRPr>
          </a:p>
        </p:txBody>
      </p:sp>
      <p:sp>
        <p:nvSpPr>
          <p:cNvPr id="4" name="Tittel 3">
            <a:extLst>
              <a:ext uri="{FF2B5EF4-FFF2-40B4-BE49-F238E27FC236}">
                <a16:creationId xmlns:a16="http://schemas.microsoft.com/office/drawing/2014/main" id="{3DA21283-8DC3-C2AD-F5BE-941E44DB6B23}"/>
              </a:ext>
            </a:extLst>
          </p:cNvPr>
          <p:cNvSpPr txBox="1">
            <a:spLocks noGrp="1"/>
          </p:cNvSpPr>
          <p:nvPr>
            <p:ph type="title"/>
          </p:nvPr>
        </p:nvSpPr>
        <p:spPr>
          <a:xfrm>
            <a:off x="533396" y="274640"/>
            <a:ext cx="8153403" cy="487366"/>
          </a:xfrm>
        </p:spPr>
        <p:txBody>
          <a:bodyPr/>
          <a:lstStyle/>
          <a:p>
            <a:pPr lvl="0"/>
            <a:r>
              <a:rPr lang="nb-NO" sz="1400" b="1" dirty="0">
                <a:latin typeface="Comic Sans MS" panose="030F0702030302020204" pitchFamily="66" charset="0"/>
              </a:rPr>
              <a:t>VERDIGRUNNLAGET FOR HOLTET BARNEHAGE</a:t>
            </a:r>
          </a:p>
        </p:txBody>
      </p:sp>
      <p:sp>
        <p:nvSpPr>
          <p:cNvPr id="6" name="Plassholder for lysbildenummer 5">
            <a:extLst>
              <a:ext uri="{FF2B5EF4-FFF2-40B4-BE49-F238E27FC236}">
                <a16:creationId xmlns:a16="http://schemas.microsoft.com/office/drawing/2014/main" id="{C5B8CD69-98A3-D14B-4A47-014DC9F8FD40}"/>
              </a:ext>
            </a:extLst>
          </p:cNvPr>
          <p:cNvSpPr>
            <a:spLocks noGrp="1"/>
          </p:cNvSpPr>
          <p:nvPr>
            <p:ph type="sldNum" sz="quarter" idx="8"/>
          </p:nvPr>
        </p:nvSpPr>
        <p:spPr/>
        <p:txBody>
          <a:bodyPr/>
          <a:lstStyle/>
          <a:p>
            <a:pPr lvl="0"/>
            <a:fld id="{A980AAF3-7E4F-4400-822B-39A514A2E941}" type="slidenum">
              <a:rPr lang="nb-NO" smtClean="0"/>
              <a:t>4</a:t>
            </a:fld>
            <a:endParaRPr lang="nb-NO"/>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90">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58027B-6D60-E715-1BF6-207F6C4E6571}"/>
              </a:ext>
            </a:extLst>
          </p:cNvPr>
          <p:cNvSpPr txBox="1"/>
          <p:nvPr/>
        </p:nvSpPr>
        <p:spPr>
          <a:xfrm>
            <a:off x="6553203" y="6245223"/>
            <a:ext cx="2133596" cy="476246"/>
          </a:xfrm>
          <a:prstGeom prst="rect">
            <a:avLst/>
          </a:prstGeom>
          <a:noFill/>
          <a:ln cap="flat">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b-NO" sz="1400" b="0" i="0" u="none" strike="noStrike" kern="1200" cap="none" spc="0" baseline="0">
              <a:solidFill>
                <a:srgbClr val="000000"/>
              </a:solidFill>
              <a:uFillTx/>
              <a:latin typeface="Arial" pitchFamily="34"/>
            </a:endParaRPr>
          </a:p>
        </p:txBody>
      </p:sp>
      <p:sp>
        <p:nvSpPr>
          <p:cNvPr id="3" name="TekstSylinder 5">
            <a:extLst>
              <a:ext uri="{FF2B5EF4-FFF2-40B4-BE49-F238E27FC236}">
                <a16:creationId xmlns:a16="http://schemas.microsoft.com/office/drawing/2014/main" id="{30C443CD-B810-1B56-6928-E7B8748CB58F}"/>
              </a:ext>
            </a:extLst>
          </p:cNvPr>
          <p:cNvSpPr txBox="1"/>
          <p:nvPr/>
        </p:nvSpPr>
        <p:spPr>
          <a:xfrm>
            <a:off x="685800" y="263520"/>
            <a:ext cx="7924803" cy="587891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400" b="1" i="0" u="none" strike="noStrike" kern="1200" cap="none" spc="0" baseline="0" dirty="0">
                <a:solidFill>
                  <a:srgbClr val="000000"/>
                </a:solidFill>
                <a:uFillTx/>
                <a:latin typeface="Comic Sans MS" panose="030F0702030302020204" pitchFamily="66" charset="0"/>
                <a:ea typeface="Calibri" pitchFamily="34"/>
              </a:rPr>
              <a:t>FOREBYGGING KRENKELSER, MOBBING OG UTESTENGING.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000000"/>
                </a:solidFill>
                <a:uFillTx/>
                <a:latin typeface="Comic Sans MS" panose="030F0702030302020204" pitchFamily="66" charset="0"/>
                <a:ea typeface="Calibri" pitchFamily="34"/>
              </a:rPr>
              <a:t>Verdigrunnlaget ble utarbeidet av foreldrene og personalet etter et foreldremøte høsten 2021.</a:t>
            </a:r>
            <a:endParaRPr lang="nb-NO" sz="1200" b="0" i="0" u="none" strike="noStrike" kern="1200" cap="none" spc="0" baseline="0" dirty="0">
              <a:solidFill>
                <a:srgbClr val="000000"/>
              </a:solidFill>
              <a:uFillTx/>
              <a:latin typeface="Comic Sans MS" panose="030F0702030302020204" pitchFamily="66" charset="0"/>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800" b="0" i="0" u="none" strike="noStrike" kern="1200" cap="none" spc="0" baseline="0" dirty="0">
                <a:solidFill>
                  <a:srgbClr val="000000"/>
                </a:solidFill>
                <a:uFillTx/>
                <a:latin typeface="Calibri"/>
                <a:ea typeface="Calibri" pitchFamily="34"/>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400" b="1" i="0" u="sng" strike="noStrike" kern="1200" cap="none" spc="0" baseline="0" dirty="0">
                <a:solidFill>
                  <a:srgbClr val="000000"/>
                </a:solidFill>
                <a:uFillTx/>
                <a:latin typeface="Calibri"/>
                <a:ea typeface="Calibri" pitchFamily="34"/>
              </a:rPr>
              <a:t>Tiltak for foreldrene:</a:t>
            </a:r>
            <a:endParaRPr lang="nb-NO" sz="1400" b="0" i="0" u="none" strike="noStrike" kern="1200" cap="none" spc="0" baseline="0" dirty="0">
              <a:solidFill>
                <a:srgbClr val="000000"/>
              </a:solidFill>
              <a:uFillTx/>
              <a:latin typeface="Calibri"/>
              <a:ea typeface="Calibri" pitchFamily="34"/>
            </a:endParaRP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Foreldrene er bevisst eget kroppsspråk og humør ved levering og henting i barnehagen. </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Snakke positivt med barnet om barnehagehverdagen. Fange opp dersom det er noe negativt som skjer, og snakke med barnehagen. </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Være gode forbilder, rollemodeller for barna. </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Ta seg god tid i levering/hentesituasjonen. Være åpen for dialog med ansatte/barn.</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Lage en felles informasjonskanal. Opprette </a:t>
            </a:r>
            <a:r>
              <a:rPr lang="nb-NO" sz="1200" b="0" i="0" u="none" strike="noStrike" kern="1200" cap="none" spc="0" baseline="0" dirty="0" err="1">
                <a:solidFill>
                  <a:srgbClr val="000000"/>
                </a:solidFill>
                <a:uFillTx/>
                <a:latin typeface="Calibri"/>
                <a:ea typeface="Calibri" pitchFamily="34"/>
              </a:rPr>
              <a:t>Facebookgruppe</a:t>
            </a:r>
            <a:r>
              <a:rPr lang="nb-NO" sz="1200" b="0" i="0" u="none" strike="noStrike" kern="1200" cap="none" spc="0" baseline="0" dirty="0">
                <a:solidFill>
                  <a:srgbClr val="000000"/>
                </a:solidFill>
                <a:uFillTx/>
                <a:latin typeface="Calibri"/>
                <a:ea typeface="Calibri" pitchFamily="34"/>
              </a:rPr>
              <a:t> avdelingsvis for foreldre. Der kan man avtale å møtes spontant, invitere til bursdagsfeiring. Fokus på å inkludere. </a:t>
            </a:r>
          </a:p>
          <a:p>
            <a:pPr marL="342900" marR="0" lvl="0" indent="-342900" algn="l" defTabSz="914400" rtl="0" fontAlgn="auto" hangingPunct="1">
              <a:lnSpc>
                <a:spcPct val="105000"/>
              </a:lnSpc>
              <a:spcBef>
                <a:spcPts val="0"/>
              </a:spcBef>
              <a:spcAft>
                <a:spcPts val="80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Avdelingsvis: Lage felles regler for bursdagsinvitasjoner. Reglene skal inkludere, ikke ekskludere barn.</a:t>
            </a:r>
            <a:endParaRPr lang="nb-NO" sz="1200" b="0" i="0" u="none" strike="noStrike" kern="1200" cap="none" spc="0" baseline="0" dirty="0">
              <a:solidFill>
                <a:srgbClr val="000000"/>
              </a:solidFill>
              <a:uFillTx/>
              <a:latin typeface="Calibri" pitchFamily="34"/>
              <a:ea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400" b="1" i="0" u="sng" strike="noStrike" kern="1200" cap="none" spc="0" baseline="0" dirty="0">
                <a:solidFill>
                  <a:srgbClr val="000000"/>
                </a:solidFill>
                <a:uFillTx/>
                <a:latin typeface="Calibri"/>
                <a:ea typeface="Calibri" pitchFamily="34"/>
              </a:rPr>
              <a:t>Tiltak for barnehagen fra foreldrene:</a:t>
            </a:r>
            <a:endParaRPr lang="nb-NO" sz="1400" b="0" i="0" u="none" strike="noStrike" kern="1200" cap="none" spc="0" baseline="0" dirty="0">
              <a:solidFill>
                <a:srgbClr val="000000"/>
              </a:solidFill>
              <a:uFillTx/>
              <a:latin typeface="Calibri"/>
              <a:ea typeface="Calibri" pitchFamily="34"/>
            </a:endParaRP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Bilder av barna med navn (fornavn) som sendes, slik at foreldre og barn lettere kan snakke med barnet sitt hjemme om barnehagedagen.</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Dele erfaringer på personalmøte/felles samling, der det tas opp en/flere konkrete hendelser der «krenkelser/mobbing» har forekommet. Fokus på hvordan situasjonen ble oppdaget, og hvilke tiltak som ble satt i gang. </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Observasjonsrunde. En av de faste ansatte får litt ekstra ansvar å observere, f.eks. i utetida. Rullering på de ansatte.</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Skape ro og tilstedeværelse med stabile voksne.</a:t>
            </a:r>
          </a:p>
          <a:p>
            <a:pPr marL="342900" marR="0" lvl="0" indent="-342900" algn="l" defTabSz="914400" rtl="0" fontAlgn="auto" hangingPunct="1">
              <a:lnSpc>
                <a:spcPct val="105000"/>
              </a:lnSpc>
              <a:spcBef>
                <a:spcPts val="0"/>
              </a:spcBef>
              <a:spcAft>
                <a:spcPts val="80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Observere hvert enkelt barns behov.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b-NO" sz="1400" b="1" i="0" u="sng" strike="noStrike" kern="1200" cap="none" spc="0" baseline="0" dirty="0">
                <a:solidFill>
                  <a:srgbClr val="000000"/>
                </a:solidFill>
                <a:uFillTx/>
                <a:latin typeface="Calibri"/>
                <a:ea typeface="Calibri" pitchFamily="34"/>
              </a:rPr>
              <a:t>Tiltak fra personalet:</a:t>
            </a:r>
            <a:endParaRPr lang="nb-NO" sz="1400" b="0" i="0" u="none" strike="noStrike" kern="1200" cap="none" spc="0" baseline="0" dirty="0">
              <a:solidFill>
                <a:srgbClr val="000000"/>
              </a:solidFill>
              <a:uFillTx/>
              <a:latin typeface="Calibri"/>
              <a:ea typeface="Calibri" pitchFamily="34"/>
            </a:endParaRP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Dele inn i mindre grupper gjennom dagen. Jobbe med aktiviteter, lek, følelser. </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dirty="0">
                <a:solidFill>
                  <a:srgbClr val="000000"/>
                </a:solidFill>
                <a:latin typeface="Calibri"/>
                <a:ea typeface="Calibri" pitchFamily="34"/>
              </a:rPr>
              <a:t>Voksne deltar i leken.</a:t>
            </a:r>
            <a:br>
              <a:rPr lang="nb-NO" sz="1200" b="0" i="0" u="none" strike="noStrike" kern="1200" cap="none" spc="0" baseline="0" dirty="0">
                <a:solidFill>
                  <a:srgbClr val="000000"/>
                </a:solidFill>
                <a:uFillTx/>
                <a:latin typeface="Calibri"/>
                <a:ea typeface="Calibri" pitchFamily="34"/>
              </a:rPr>
            </a:br>
            <a:r>
              <a:rPr lang="nb-NO" sz="1200" b="0" i="0" u="none" strike="noStrike" kern="1200" cap="none" spc="0" baseline="0" dirty="0">
                <a:solidFill>
                  <a:srgbClr val="000000"/>
                </a:solidFill>
                <a:uFillTx/>
                <a:latin typeface="Calibri"/>
                <a:ea typeface="Calibri" pitchFamily="34"/>
              </a:rPr>
              <a:t>Samtaler med barna rundt bilder, situasjonskort, rollespill og situasjoner der barna kjenner seg igjen. </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Barnesamtaler. Vi starter først med de to eldste gruppene. </a:t>
            </a:r>
          </a:p>
          <a:p>
            <a:pPr marL="342900" marR="0" lvl="0" indent="-342900" algn="l" defTabSz="914400" rtl="0" fontAlgn="auto" hangingPunct="1">
              <a:lnSpc>
                <a:spcPct val="105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Personalet har tydelige oppgaver i overgangssituasjoner for å forberede og hjelpe barna å takle endringene i barnehagedagen</a:t>
            </a:r>
            <a:r>
              <a:rPr lang="nb-NO" sz="1200" b="0" i="0" u="none" strike="noStrike" kern="1200" cap="none" spc="0" baseline="0" dirty="0">
                <a:solidFill>
                  <a:srgbClr val="000000"/>
                </a:solidFill>
                <a:uFillTx/>
                <a:latin typeface="Calibri" pitchFamily="34"/>
                <a:ea typeface="Calibri" pitchFamily="34"/>
              </a:rPr>
              <a:t>. </a:t>
            </a:r>
          </a:p>
          <a:p>
            <a:pPr marL="342900" marR="0" lvl="0" indent="-342900" algn="l" defTabSz="914400" rtl="0" fontAlgn="auto" hangingPunct="1">
              <a:lnSpc>
                <a:spcPct val="105000"/>
              </a:lnSpc>
              <a:spcBef>
                <a:spcPts val="0"/>
              </a:spcBef>
              <a:spcAft>
                <a:spcPts val="800"/>
              </a:spcAft>
              <a:buSzPct val="100000"/>
              <a:buFont typeface="Courier New" pitchFamily="49"/>
              <a:buChar char="o"/>
              <a:tabLst/>
              <a:defRPr sz="1800" b="0" i="0" u="none" strike="noStrike" kern="0" cap="none" spc="0" baseline="0">
                <a:solidFill>
                  <a:srgbClr val="000000"/>
                </a:solidFill>
                <a:uFillTx/>
              </a:defRPr>
            </a:pPr>
            <a:r>
              <a:rPr lang="nb-NO" sz="1200" b="0" i="0" u="none" strike="noStrike" kern="1200" cap="none" spc="0" baseline="0" dirty="0">
                <a:solidFill>
                  <a:srgbClr val="000000"/>
                </a:solidFill>
                <a:uFillTx/>
                <a:latin typeface="Calibri"/>
                <a:ea typeface="Calibri" pitchFamily="34"/>
              </a:rPr>
              <a:t>5-om-dagen. Fokus på barns psykiske helse gjennom hele dagen. Skape kommunikasjon, relasjon, anerkjennelse. Gi tid. </a:t>
            </a:r>
            <a:endParaRPr lang="nb-NO" sz="1200" b="0" i="0" u="none" strike="noStrike" kern="1200" cap="none" spc="0" baseline="0" dirty="0">
              <a:solidFill>
                <a:srgbClr val="000000"/>
              </a:solidFill>
              <a:uFillTx/>
              <a:latin typeface="Calibri"/>
            </a:endParaRPr>
          </a:p>
        </p:txBody>
      </p:sp>
      <p:sp>
        <p:nvSpPr>
          <p:cNvPr id="5" name="Plassholder for lysbildenummer 4">
            <a:extLst>
              <a:ext uri="{FF2B5EF4-FFF2-40B4-BE49-F238E27FC236}">
                <a16:creationId xmlns:a16="http://schemas.microsoft.com/office/drawing/2014/main" id="{0577307B-3C7B-2D50-E49B-EE81B6DBACFA}"/>
              </a:ext>
            </a:extLst>
          </p:cNvPr>
          <p:cNvSpPr>
            <a:spLocks noGrp="1"/>
          </p:cNvSpPr>
          <p:nvPr>
            <p:ph type="sldNum" sz="quarter" idx="8"/>
          </p:nvPr>
        </p:nvSpPr>
        <p:spPr/>
        <p:txBody>
          <a:bodyPr/>
          <a:lstStyle/>
          <a:p>
            <a:pPr lvl="0"/>
            <a:fld id="{2B502B9F-B66B-4BBE-8C85-A6F5427AC58C}" type="slidenum">
              <a:rPr lang="nb-NO" smtClean="0"/>
              <a:t>5</a:t>
            </a:fld>
            <a:endParaRPr lang="nb-N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85">
    <p:bg>
      <p:bgPr>
        <a:blipFill>
          <a:blip r:embed="rId2"/>
          <a:tile sx="99996" sy="99996" algn="tl"/>
        </a:blipFill>
        <a:effectLst/>
      </p:bgPr>
    </p:bg>
    <p:spTree>
      <p:nvGrpSpPr>
        <p:cNvPr id="1" name=""/>
        <p:cNvGrpSpPr/>
        <p:nvPr/>
      </p:nvGrpSpPr>
      <p:grpSpPr>
        <a:xfrm>
          <a:off x="0" y="0"/>
          <a:ext cx="0" cy="0"/>
          <a:chOff x="0" y="0"/>
          <a:chExt cx="0" cy="0"/>
        </a:xfrm>
      </p:grpSpPr>
      <p:pic>
        <p:nvPicPr>
          <p:cNvPr id="2" name="Bilde 5" descr="Et bilde som inneholder clip art, tegning, tegnefilm, illustrasjon&#10;&#10;Automatisk generert beskrivelse">
            <a:extLst>
              <a:ext uri="{FF2B5EF4-FFF2-40B4-BE49-F238E27FC236}">
                <a16:creationId xmlns:a16="http://schemas.microsoft.com/office/drawing/2014/main" id="{C4F4C9C6-AF87-219D-C6DB-ACB2C9B44474}"/>
              </a:ext>
            </a:extLst>
          </p:cNvPr>
          <p:cNvPicPr>
            <a:picLocks noChangeAspect="1"/>
          </p:cNvPicPr>
          <p:nvPr/>
        </p:nvPicPr>
        <p:blipFill>
          <a:blip r:embed="rId3"/>
          <a:srcRect/>
          <a:stretch>
            <a:fillRect/>
          </a:stretch>
        </p:blipFill>
        <p:spPr>
          <a:xfrm>
            <a:off x="6899049" y="1652334"/>
            <a:ext cx="1942508" cy="2401975"/>
          </a:xfrm>
          <a:prstGeom prst="rect">
            <a:avLst/>
          </a:prstGeom>
          <a:noFill/>
          <a:ln cap="flat">
            <a:noFill/>
          </a:ln>
        </p:spPr>
      </p:pic>
      <p:sp>
        <p:nvSpPr>
          <p:cNvPr id="3" name="Tittel 1">
            <a:extLst>
              <a:ext uri="{FF2B5EF4-FFF2-40B4-BE49-F238E27FC236}">
                <a16:creationId xmlns:a16="http://schemas.microsoft.com/office/drawing/2014/main" id="{D3881425-7372-34AD-8B6E-7BF942BD987E}"/>
              </a:ext>
            </a:extLst>
          </p:cNvPr>
          <p:cNvSpPr txBox="1">
            <a:spLocks noGrp="1"/>
          </p:cNvSpPr>
          <p:nvPr>
            <p:ph type="title"/>
          </p:nvPr>
        </p:nvSpPr>
        <p:spPr>
          <a:xfrm>
            <a:off x="457200" y="274640"/>
            <a:ext cx="8229600" cy="476246"/>
          </a:xfrm>
          <a:gradFill>
            <a:gsLst>
              <a:gs pos="0">
                <a:srgbClr val="D3EBED">
                  <a:alpha val="71000"/>
                </a:srgbClr>
              </a:gs>
              <a:gs pos="100000">
                <a:srgbClr val="F7FBFC"/>
              </a:gs>
            </a:gsLst>
            <a:lin ang="5400000"/>
          </a:gradFill>
        </p:spPr>
        <p:txBody>
          <a:bodyPr/>
          <a:lstStyle/>
          <a:p>
            <a:pPr lvl="0"/>
            <a:r>
              <a:rPr lang="nb-NO" sz="1400" b="1" dirty="0">
                <a:solidFill>
                  <a:srgbClr val="404040"/>
                </a:solidFill>
                <a:latin typeface="Comic Sans MS" pitchFamily="66"/>
              </a:rPr>
              <a:t>LIVSMESTRING OG PSYKISK HELSE</a:t>
            </a:r>
          </a:p>
        </p:txBody>
      </p:sp>
      <p:sp>
        <p:nvSpPr>
          <p:cNvPr id="4" name="TekstSylinder 3">
            <a:extLst>
              <a:ext uri="{FF2B5EF4-FFF2-40B4-BE49-F238E27FC236}">
                <a16:creationId xmlns:a16="http://schemas.microsoft.com/office/drawing/2014/main" id="{2A930969-C927-7075-0037-9044849DCB2C}"/>
              </a:ext>
            </a:extLst>
          </p:cNvPr>
          <p:cNvSpPr txBox="1"/>
          <p:nvPr/>
        </p:nvSpPr>
        <p:spPr>
          <a:xfrm>
            <a:off x="626009" y="899599"/>
            <a:ext cx="6400064" cy="63094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nb-NO" sz="1200" b="1" i="0" u="none" strike="noStrike" kern="1200" cap="none" spc="0" baseline="0" dirty="0">
              <a:solidFill>
                <a:srgbClr val="404040"/>
              </a:solidFill>
              <a:uFillTx/>
              <a:latin typeface="Comic Sans MS" pitchFamily="66"/>
              <a:ea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404040"/>
                </a:solidFill>
                <a:uFillTx/>
                <a:latin typeface="Comic Sans MS" pitchFamily="66"/>
                <a:ea typeface="Times New Roman" pitchFamily="18"/>
              </a:rPr>
              <a:t>Lek og vennskap.</a:t>
            </a:r>
            <a:br>
              <a:rPr lang="nb-NO" sz="1200" b="0" i="0" u="none" strike="noStrike" kern="1200" cap="none" spc="0" baseline="0" dirty="0">
                <a:solidFill>
                  <a:srgbClr val="404040"/>
                </a:solidFill>
                <a:uFillTx/>
                <a:latin typeface="Comic Sans MS" pitchFamily="66"/>
                <a:ea typeface="Times New Roman" pitchFamily="18"/>
              </a:rPr>
            </a:br>
            <a:r>
              <a:rPr lang="nb-NO" sz="1200" b="0" i="0" u="none" strike="noStrike" kern="1200" cap="none" spc="0" baseline="0" dirty="0">
                <a:solidFill>
                  <a:srgbClr val="404040"/>
                </a:solidFill>
                <a:uFillTx/>
                <a:latin typeface="Comic Sans MS" pitchFamily="66"/>
                <a:ea typeface="Times New Roman" pitchFamily="18"/>
              </a:rPr>
              <a:t>Lek er barnas naturlige samværsform, og leken er en viktig del av barnets utvikling. Det skjer mye læring i lek, blant annet sosialt og språklig. I leken knytter barna vennskapsrelasjoner. Det å delta i lek og ha gode venner i barnehagen er viktig for barnets trivsel. Det å ha venner gir barnet mye glede. </a:t>
            </a:r>
            <a:br>
              <a:rPr lang="nb-NO" sz="1200" b="0" i="0" u="none" strike="noStrike" kern="1200" cap="none" spc="0" baseline="0" dirty="0">
                <a:solidFill>
                  <a:srgbClr val="404040"/>
                </a:solidFill>
                <a:uFillTx/>
                <a:latin typeface="Comic Sans MS" pitchFamily="66"/>
                <a:ea typeface="Times New Roman" pitchFamily="18"/>
              </a:rPr>
            </a:br>
            <a:r>
              <a:rPr lang="nb-NO" sz="1200" b="0" i="0" u="none" strike="noStrike" kern="1200" cap="none" spc="0" baseline="0" dirty="0">
                <a:solidFill>
                  <a:srgbClr val="404040"/>
                </a:solidFill>
                <a:uFillTx/>
                <a:latin typeface="Comic Sans MS" pitchFamily="66"/>
                <a:ea typeface="Times New Roman" pitchFamily="18"/>
              </a:rPr>
              <a:t>Vi jobber for at alle skal ha venner i barnehagen. Vi bruker ikke begrepet «bestevenn» da dette kan virke ekskluderende for andre. I tillegg kan det være sårbart dersom barnet bare har </a:t>
            </a:r>
            <a:r>
              <a:rPr lang="nb-NO" sz="1200" b="0" i="0" u="none" strike="noStrike" kern="1200" cap="none" spc="0" baseline="0" dirty="0" err="1">
                <a:solidFill>
                  <a:srgbClr val="404040"/>
                </a:solidFill>
                <a:uFillTx/>
                <a:latin typeface="Comic Sans MS" pitchFamily="66"/>
                <a:ea typeface="Times New Roman" pitchFamily="18"/>
              </a:rPr>
              <a:t>èn</a:t>
            </a:r>
            <a:r>
              <a:rPr lang="nb-NO" sz="1200" b="0" i="0" u="none" strike="noStrike" kern="1200" cap="none" spc="0" baseline="0" dirty="0">
                <a:solidFill>
                  <a:srgbClr val="404040"/>
                </a:solidFill>
                <a:uFillTx/>
                <a:latin typeface="Comic Sans MS" pitchFamily="66"/>
                <a:ea typeface="Times New Roman" pitchFamily="18"/>
              </a:rPr>
              <a:t> beste venn, og denne ikke er i barnehagen. </a:t>
            </a:r>
            <a:br>
              <a:rPr lang="nb-NO" sz="1200" b="0" i="0" u="none" strike="noStrike" kern="1200" cap="none" spc="0" baseline="0" dirty="0">
                <a:solidFill>
                  <a:srgbClr val="404040"/>
                </a:solidFill>
                <a:uFillTx/>
                <a:latin typeface="Comic Sans MS" pitchFamily="66"/>
                <a:ea typeface="Times New Roman" pitchFamily="18"/>
              </a:rPr>
            </a:br>
            <a:r>
              <a:rPr lang="nb-NO" sz="1200" b="0" i="0" u="none" strike="noStrike" kern="1200" cap="none" spc="0" baseline="0" dirty="0">
                <a:solidFill>
                  <a:srgbClr val="404040"/>
                </a:solidFill>
                <a:uFillTx/>
                <a:latin typeface="Comic Sans MS" pitchFamily="66"/>
                <a:ea typeface="Times New Roman" pitchFamily="18"/>
              </a:rPr>
              <a:t>I Holtet barnehage er vi voksne bevisst at leken har en egenverdi for barna. Leken skal ha en sentral plass i barnehagen. Vi skal ha respekt for barnas lek og forberede barna og gi dem tid til å avslutte, før de skal starte på en ny aktivitet. </a:t>
            </a:r>
          </a:p>
          <a:p>
            <a:pPr marL="342900" marR="0" lvl="0" indent="-342900" algn="l" defTabSz="914400" rtl="0" fontAlgn="auto" hangingPunct="0">
              <a:lnSpc>
                <a:spcPct val="100000"/>
              </a:lnSpc>
              <a:spcBef>
                <a:spcPts val="0"/>
              </a:spcBef>
              <a:spcAft>
                <a:spcPts val="0"/>
              </a:spcAft>
              <a:buSzPct val="100000"/>
              <a:buFont typeface="Times New Roman" pitchFamily="18"/>
              <a:buChar char="-"/>
              <a:tabLst/>
              <a:defRPr sz="1800" b="0" i="0" u="none" strike="noStrike" kern="0" cap="none" spc="0" baseline="0">
                <a:solidFill>
                  <a:srgbClr val="000000"/>
                </a:solidFill>
                <a:uFillTx/>
              </a:defRPr>
            </a:pPr>
            <a:endParaRPr lang="nb-NO" sz="1200" b="0" i="0" u="none" strike="noStrike" kern="1200" cap="none" spc="0" baseline="0" dirty="0">
              <a:solidFill>
                <a:srgbClr val="404040"/>
              </a:solidFill>
              <a:uFillTx/>
              <a:latin typeface="Times New Roman" pitchFamily="18"/>
              <a:ea typeface="Times New Roman" pitchFamily="18"/>
            </a:endParaRPr>
          </a:p>
          <a:p>
            <a:pPr marR="0" lvl="0" algn="l" defTabSz="914400" rtl="0" fontAlgn="auto" hangingPunct="0">
              <a:lnSpc>
                <a:spcPct val="100000"/>
              </a:lnSpc>
              <a:spcBef>
                <a:spcPts val="0"/>
              </a:spcBef>
              <a:spcAft>
                <a:spcPts val="0"/>
              </a:spcAft>
              <a:buSzPct val="100000"/>
              <a:tabLst/>
              <a:defRPr sz="1800" b="0" i="0" u="none" strike="noStrike" kern="0" cap="none" spc="0" baseline="0">
                <a:solidFill>
                  <a:srgbClr val="000000"/>
                </a:solidFill>
                <a:uFillTx/>
              </a:defRPr>
            </a:pPr>
            <a:endParaRPr lang="nb-NO" sz="1200" b="0" i="0" u="none" strike="noStrike" kern="1200" cap="none" spc="0" baseline="0" dirty="0">
              <a:solidFill>
                <a:srgbClr val="404040"/>
              </a:solidFill>
              <a:uFillTx/>
              <a:latin typeface="Times New Roman" pitchFamily="18"/>
              <a:ea typeface="Times New Roman" pitchFamily="18"/>
            </a:endParaRPr>
          </a:p>
          <a:p>
            <a:pPr marR="0" lvl="0" algn="l" defTabSz="914400" rtl="0" fontAlgn="auto" hangingPunct="0">
              <a:lnSpc>
                <a:spcPct val="100000"/>
              </a:lnSpc>
              <a:spcBef>
                <a:spcPts val="0"/>
              </a:spcBef>
              <a:spcAft>
                <a:spcPts val="0"/>
              </a:spcAft>
              <a:buSzPct val="100000"/>
              <a:tabLst/>
              <a:defRPr sz="1800" b="0" i="0" u="none" strike="noStrike" kern="0" cap="none" spc="0" baseline="0">
                <a:solidFill>
                  <a:srgbClr val="000000"/>
                </a:solidFill>
                <a:uFillTx/>
              </a:defRPr>
            </a:pPr>
            <a:endParaRPr lang="nb-NO" sz="1200" b="0" i="0" u="none" strike="noStrike" kern="1200" cap="none" spc="0" baseline="0" dirty="0">
              <a:solidFill>
                <a:srgbClr val="404040"/>
              </a:solidFill>
              <a:uFillTx/>
              <a:latin typeface="Times New Roman" pitchFamily="18"/>
              <a:ea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404040"/>
                </a:solidFill>
                <a:uFillTx/>
                <a:latin typeface="Comic Sans MS" pitchFamily="66"/>
                <a:ea typeface="Times New Roman" pitchFamily="18"/>
              </a:rPr>
              <a:t>Mestringsfølelse</a:t>
            </a:r>
            <a:br>
              <a:rPr lang="nb-NO" sz="1200" b="0" i="0" u="none" strike="noStrike" kern="1200" cap="none" spc="0" baseline="0" dirty="0">
                <a:solidFill>
                  <a:srgbClr val="404040"/>
                </a:solidFill>
                <a:uFillTx/>
                <a:latin typeface="Times New Roman" pitchFamily="18"/>
                <a:ea typeface="Times New Roman" pitchFamily="18"/>
              </a:rPr>
            </a:br>
            <a:r>
              <a:rPr lang="nb-NO" sz="1200" b="0" i="0" u="none" strike="noStrike" kern="1200" cap="none" spc="0" baseline="0" dirty="0">
                <a:solidFill>
                  <a:srgbClr val="404040"/>
                </a:solidFill>
                <a:uFillTx/>
                <a:latin typeface="Comic Sans MS" pitchFamily="66"/>
                <a:ea typeface="Times New Roman" pitchFamily="18"/>
              </a:rPr>
              <a:t>I Holtet barnehage legger vi til rette for å styrke barnas mestringsfølelse.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0" i="0" u="none" strike="noStrike" kern="1200" cap="none" spc="0" baseline="0" dirty="0">
                <a:solidFill>
                  <a:srgbClr val="404040"/>
                </a:solidFill>
                <a:uFillTx/>
                <a:latin typeface="Comic Sans MS" pitchFamily="66"/>
                <a:ea typeface="Times New Roman" pitchFamily="18"/>
              </a:rPr>
              <a:t>Dette innebærer blant annet å øve med barna i å bli selvstendig i på- og avkledning, smøre på maten, bruke språket for å løse konflikter og mestre endringer. Også det å være ute i allslags vær gjør barn robuste og lærer seg å mestre utelek i nord-norsk klima. </a:t>
            </a:r>
            <a:r>
              <a:rPr lang="nb-NO" sz="1200" b="0" i="0" u="none" strike="noStrike" kern="1200" cap="none" spc="0" baseline="0" dirty="0">
                <a:solidFill>
                  <a:srgbClr val="404040"/>
                </a:solidFill>
                <a:uFillTx/>
                <a:latin typeface="Comic Sans MS" pitchFamily="66"/>
              </a:rPr>
              <a:t>Vi bruker naturen mye slik at barna får like muligheter og erfaringer, og støtter barna i mestringen de opplever når de klatrer og beveger seg i ulendt terreng.</a:t>
            </a:r>
          </a:p>
          <a:p>
            <a:pPr marL="342900" marR="0" lvl="0" indent="-342900" algn="l" defTabSz="914400" rtl="0" fontAlgn="auto" hangingPunct="0">
              <a:lnSpc>
                <a:spcPct val="100000"/>
              </a:lnSpc>
              <a:spcBef>
                <a:spcPts val="0"/>
              </a:spcBef>
              <a:spcAft>
                <a:spcPts val="0"/>
              </a:spcAft>
              <a:buSzPct val="100000"/>
              <a:buFont typeface="Times New Roman" pitchFamily="18"/>
              <a:buChar char="-"/>
              <a:tabLst/>
              <a:defRPr sz="1800" b="0" i="0" u="none" strike="noStrike" kern="0" cap="none" spc="0" baseline="0">
                <a:solidFill>
                  <a:srgbClr val="000000"/>
                </a:solidFill>
                <a:uFillTx/>
              </a:defRPr>
            </a:pPr>
            <a:endParaRPr lang="nb-NO" sz="1200" b="0" i="0" u="none" strike="noStrike" kern="1200" cap="none" spc="0" baseline="0" dirty="0">
              <a:solidFill>
                <a:srgbClr val="404040"/>
              </a:solidFill>
              <a:uFillTx/>
              <a:latin typeface="Comic Sans MS" pitchFamily="66"/>
              <a:ea typeface="Times New Roman" pitchFamily="18"/>
            </a:endParaRPr>
          </a:p>
          <a:p>
            <a:pPr marL="342900" marR="0" lvl="0" indent="-342900" algn="l" defTabSz="914400" rtl="0" fontAlgn="auto" hangingPunct="0">
              <a:lnSpc>
                <a:spcPct val="100000"/>
              </a:lnSpc>
              <a:spcBef>
                <a:spcPts val="0"/>
              </a:spcBef>
              <a:spcAft>
                <a:spcPts val="0"/>
              </a:spcAft>
              <a:buSzPct val="100000"/>
              <a:buFont typeface="Times New Roman" pitchFamily="18"/>
              <a:buChar char="-"/>
              <a:tabLst/>
              <a:defRPr sz="1800" b="0" i="0" u="none" strike="noStrike" kern="0" cap="none" spc="0" baseline="0">
                <a:solidFill>
                  <a:srgbClr val="000000"/>
                </a:solidFill>
                <a:uFillTx/>
              </a:defRPr>
            </a:pPr>
            <a:endParaRPr lang="nb-NO" sz="1200" b="0" i="0" u="none" strike="noStrike" kern="1200" cap="none" spc="0" baseline="0" dirty="0">
              <a:solidFill>
                <a:srgbClr val="404040"/>
              </a:solidFill>
              <a:uFillTx/>
              <a:latin typeface="Comic Sans MS" pitchFamily="66"/>
              <a:ea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nb-NO" sz="1200" b="1" i="0" u="none" strike="noStrike" kern="1200" cap="none" spc="0" baseline="0" dirty="0">
                <a:solidFill>
                  <a:srgbClr val="404040"/>
                </a:solidFill>
                <a:uFillTx/>
                <a:latin typeface="Comic Sans MS" pitchFamily="66"/>
                <a:ea typeface="Times New Roman" pitchFamily="18"/>
              </a:rPr>
              <a:t>Sosial kompetanse.</a:t>
            </a:r>
            <a:br>
              <a:rPr lang="nb-NO" sz="1200" b="0" i="0" u="none" strike="noStrike" kern="1200" cap="none" spc="0" baseline="0" dirty="0">
                <a:solidFill>
                  <a:srgbClr val="404040"/>
                </a:solidFill>
                <a:uFillTx/>
                <a:latin typeface="Comic Sans MS" pitchFamily="66"/>
                <a:ea typeface="Times New Roman" pitchFamily="18"/>
              </a:rPr>
            </a:br>
            <a:r>
              <a:rPr lang="nb-NO" sz="1200" b="0" i="0" u="none" strike="noStrike" kern="1200" cap="none" spc="0" baseline="0" dirty="0">
                <a:solidFill>
                  <a:srgbClr val="404040"/>
                </a:solidFill>
                <a:uFillTx/>
                <a:latin typeface="Comic Sans MS" pitchFamily="66"/>
                <a:ea typeface="Times New Roman" pitchFamily="18"/>
              </a:rPr>
              <a:t>Vi hjelper barna til å mestre de sosiale spillereglene. Dette vil blant annet innebære å lære hvordan de skal ta kontakt med andre, komme inn i lek, dele, vise omsorg, respekt og empati. Etter hvert som barnet vokser og utvikler seg, øver vi på å være i fokus og hevde seg. Vi øver også på å lære barna og mestre nye situasjoner. </a:t>
            </a:r>
          </a:p>
          <a:p>
            <a:pPr marL="342900" marR="0" lvl="0" indent="-342900" algn="l" defTabSz="914400" rtl="0" fontAlgn="auto" hangingPunct="0">
              <a:lnSpc>
                <a:spcPct val="100000"/>
              </a:lnSpc>
              <a:spcBef>
                <a:spcPts val="0"/>
              </a:spcBef>
              <a:spcAft>
                <a:spcPts val="0"/>
              </a:spcAft>
              <a:buSzPct val="100000"/>
              <a:buFont typeface="Times New Roman" pitchFamily="18"/>
              <a:buChar char="-"/>
              <a:tabLst/>
              <a:defRPr sz="1800" b="0" i="0" u="none" strike="noStrike" kern="0" cap="none" spc="0" baseline="0">
                <a:solidFill>
                  <a:srgbClr val="000000"/>
                </a:solidFill>
                <a:uFillTx/>
              </a:defRPr>
            </a:pPr>
            <a:endParaRPr lang="nb-NO" sz="1200" b="0" i="0" u="none" strike="noStrike" kern="1200" cap="none" spc="0" baseline="0" dirty="0">
              <a:solidFill>
                <a:srgbClr val="404040"/>
              </a:solidFill>
              <a:uFillTx/>
              <a:latin typeface="Comic Sans MS" pitchFamily="66"/>
              <a:ea typeface="Times New Roman" pitchFamily="18"/>
            </a:endParaRPr>
          </a:p>
          <a:p>
            <a:pPr marL="342900" marR="0" lvl="0" indent="-342900" algn="l" defTabSz="914400" rtl="0" fontAlgn="auto" hangingPunct="0">
              <a:lnSpc>
                <a:spcPct val="100000"/>
              </a:lnSpc>
              <a:spcBef>
                <a:spcPts val="0"/>
              </a:spcBef>
              <a:spcAft>
                <a:spcPts val="0"/>
              </a:spcAft>
              <a:buSzPct val="100000"/>
              <a:buFont typeface="Times New Roman" pitchFamily="18"/>
              <a:buChar char="-"/>
              <a:tabLst/>
              <a:defRPr sz="1800" b="0" i="0" u="none" strike="noStrike" kern="0" cap="none" spc="0" baseline="0">
                <a:solidFill>
                  <a:srgbClr val="000000"/>
                </a:solidFill>
                <a:uFillTx/>
              </a:defRPr>
            </a:pPr>
            <a:endParaRPr lang="nb-NO" sz="1200" b="0" i="0" u="none" strike="noStrike" kern="1200" cap="none" spc="0" baseline="0" dirty="0">
              <a:solidFill>
                <a:srgbClr val="404040"/>
              </a:solidFill>
              <a:uFillTx/>
              <a:latin typeface="Comic Sans MS" pitchFamily="66"/>
              <a:ea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br>
              <a:rPr lang="nb-NO" sz="1000" b="0" i="0" u="none" strike="noStrike" kern="1200" cap="none" spc="0" baseline="0" dirty="0">
                <a:solidFill>
                  <a:srgbClr val="404040"/>
                </a:solidFill>
                <a:uFillTx/>
                <a:latin typeface="Comic Sans MS" pitchFamily="66"/>
                <a:ea typeface="Times New Roman" pitchFamily="18"/>
              </a:rPr>
            </a:br>
            <a:endParaRPr lang="nb-NO" sz="1000" b="0" i="0" u="none" strike="noStrike" kern="1200" cap="none" spc="0" baseline="0" dirty="0">
              <a:solidFill>
                <a:srgbClr val="404040"/>
              </a:solidFill>
              <a:uFillTx/>
              <a:latin typeface="Comic Sans MS" pitchFamily="66"/>
              <a:ea typeface="Times New Roman" pitchFamily="18"/>
            </a:endParaRPr>
          </a:p>
        </p:txBody>
      </p:sp>
      <p:sp>
        <p:nvSpPr>
          <p:cNvPr id="6" name="Plassholder for lysbildenummer 5">
            <a:extLst>
              <a:ext uri="{FF2B5EF4-FFF2-40B4-BE49-F238E27FC236}">
                <a16:creationId xmlns:a16="http://schemas.microsoft.com/office/drawing/2014/main" id="{399EFB18-2CC0-4283-F9F9-9386721E3A65}"/>
              </a:ext>
            </a:extLst>
          </p:cNvPr>
          <p:cNvSpPr>
            <a:spLocks noGrp="1"/>
          </p:cNvSpPr>
          <p:nvPr>
            <p:ph type="sldNum" sz="quarter" idx="8"/>
          </p:nvPr>
        </p:nvSpPr>
        <p:spPr/>
        <p:txBody>
          <a:bodyPr/>
          <a:lstStyle/>
          <a:p>
            <a:pPr lvl="0"/>
            <a:fld id="{237AC717-55B5-475E-9FAA-F5CB00341790}" type="slidenum">
              <a:rPr lang="nb-NO" smtClean="0"/>
              <a:t>6</a:t>
            </a:fld>
            <a:endParaRPr lang="nb-NO"/>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74">
    <p:spTree>
      <p:nvGrpSpPr>
        <p:cNvPr id="1" name=""/>
        <p:cNvGrpSpPr/>
        <p:nvPr/>
      </p:nvGrpSpPr>
      <p:grpSpPr>
        <a:xfrm>
          <a:off x="0" y="0"/>
          <a:ext cx="0" cy="0"/>
          <a:chOff x="0" y="0"/>
          <a:chExt cx="0" cy="0"/>
        </a:xfrm>
      </p:grpSpPr>
      <p:pic>
        <p:nvPicPr>
          <p:cNvPr id="2" name="Bilde 4" descr="Et bilde som inneholder Tegnefilm, illustrasjon, tegning, Animasjon&#10;&#10;Automatisk generert beskrivelse">
            <a:extLst>
              <a:ext uri="{FF2B5EF4-FFF2-40B4-BE49-F238E27FC236}">
                <a16:creationId xmlns:a16="http://schemas.microsoft.com/office/drawing/2014/main" id="{0CADB4F5-9C99-A647-D489-5C0E71C10A80}"/>
              </a:ext>
            </a:extLst>
          </p:cNvPr>
          <p:cNvPicPr>
            <a:picLocks noChangeAspect="1"/>
          </p:cNvPicPr>
          <p:nvPr/>
        </p:nvPicPr>
        <p:blipFill>
          <a:blip r:embed="rId2"/>
          <a:srcRect/>
          <a:stretch>
            <a:fillRect/>
          </a:stretch>
        </p:blipFill>
        <p:spPr>
          <a:xfrm>
            <a:off x="639928" y="3141825"/>
            <a:ext cx="3168593" cy="3168593"/>
          </a:xfrm>
          <a:prstGeom prst="rect">
            <a:avLst/>
          </a:prstGeom>
          <a:noFill/>
          <a:ln cap="flat">
            <a:noFill/>
          </a:ln>
        </p:spPr>
      </p:pic>
      <p:sp>
        <p:nvSpPr>
          <p:cNvPr id="3" name="TekstSylinder 2">
            <a:extLst>
              <a:ext uri="{FF2B5EF4-FFF2-40B4-BE49-F238E27FC236}">
                <a16:creationId xmlns:a16="http://schemas.microsoft.com/office/drawing/2014/main" id="{E2739502-C543-53AD-EC5A-84640BD5C82E}"/>
              </a:ext>
            </a:extLst>
          </p:cNvPr>
          <p:cNvSpPr txBox="1"/>
          <p:nvPr/>
        </p:nvSpPr>
        <p:spPr>
          <a:xfrm>
            <a:off x="901819" y="721311"/>
            <a:ext cx="7162796" cy="632480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1" i="1" u="none" strike="noStrike" kern="1200" cap="none" spc="0" baseline="0" dirty="0">
              <a:solidFill>
                <a:srgbClr val="404040"/>
              </a:solidFill>
              <a:uFillTx/>
              <a:latin typeface="Comic Sans MS" pitchFamily="66"/>
              <a:cs typeface="Times New Roman" pitchFamily="18"/>
            </a:endParaRPr>
          </a:p>
          <a:p>
            <a:pPr hangingPunct="0">
              <a:spcBef>
                <a:spcPts val="300"/>
              </a:spcBef>
              <a:defRPr sz="1800" b="0" i="0" u="none" strike="noStrike" kern="0" cap="none" spc="0" baseline="0">
                <a:solidFill>
                  <a:srgbClr val="000000"/>
                </a:solidFill>
                <a:uFillTx/>
              </a:defRPr>
            </a:pPr>
            <a:r>
              <a:rPr lang="nb-NO" sz="1200" b="1" i="0" u="none" strike="noStrike" kern="1200" cap="none" spc="0" baseline="0" dirty="0">
                <a:solidFill>
                  <a:srgbClr val="404040"/>
                </a:solidFill>
                <a:uFillTx/>
                <a:latin typeface="Comic Sans MS" pitchFamily="66"/>
                <a:ea typeface="Times New Roman" pitchFamily="18"/>
              </a:rPr>
              <a:t>Mobbing, utestenging og krenkelser.</a:t>
            </a:r>
            <a:br>
              <a:rPr lang="nb-NO" sz="1200" b="0" i="0" u="none" strike="noStrike" kern="1200" cap="none" spc="0" baseline="0" dirty="0">
                <a:solidFill>
                  <a:srgbClr val="404040"/>
                </a:solidFill>
                <a:uFillTx/>
                <a:latin typeface="Comic Sans MS" pitchFamily="66"/>
                <a:ea typeface="Times New Roman" pitchFamily="18"/>
              </a:rPr>
            </a:br>
            <a:r>
              <a:rPr lang="nb-NO" sz="1200" b="0" i="0" u="none" strike="noStrike" kern="1200" cap="none" spc="0" baseline="0" dirty="0">
                <a:solidFill>
                  <a:srgbClr val="404040"/>
                </a:solidFill>
                <a:uFillTx/>
                <a:latin typeface="Comic Sans MS" pitchFamily="66"/>
                <a:ea typeface="Times New Roman" pitchFamily="18"/>
              </a:rPr>
              <a:t>Det er nulltoleranse for mobbing og utestenging i barnehagen, men det er viktig å være klar over at dette kan skje i barnegruppa. Vi i barnehagen ønsker å ha et godt samarbeid med foreldrene for å avdekke og jobbe for at dette ikke skal skje, og hva vi gjør hvis det skulle komme negative hendelser blant barna. Personalet forplikter seg til Stortingets Manifest mot Mobbing, og lærer barna holdninger som inkluderer andre. </a:t>
            </a:r>
          </a:p>
          <a:p>
            <a:pPr hangingPunct="0">
              <a:spcBef>
                <a:spcPts val="300"/>
              </a:spcBef>
              <a:defRPr sz="1800" b="0" i="0" u="none" strike="noStrike" kern="0" cap="none" spc="0" baseline="0">
                <a:solidFill>
                  <a:srgbClr val="000000"/>
                </a:solidFill>
                <a:uFillTx/>
              </a:defRPr>
            </a:pPr>
            <a:endParaRPr lang="nb-NO" sz="1200" b="1"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1" i="1" dirty="0">
              <a:solidFill>
                <a:srgbClr val="404040"/>
              </a:solidFill>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r>
              <a:rPr lang="nb-NO" sz="1200" b="1" i="1" u="none" strike="noStrike" kern="1200" cap="none" spc="0" baseline="0" dirty="0">
                <a:solidFill>
                  <a:srgbClr val="404040"/>
                </a:solidFill>
                <a:uFillTx/>
                <a:latin typeface="Comic Sans MS" pitchFamily="66"/>
                <a:cs typeface="Times New Roman" pitchFamily="18"/>
              </a:rPr>
              <a:t>Grensesetting</a:t>
            </a:r>
            <a:r>
              <a:rPr lang="nb-NO" sz="1200" b="0" i="1" u="none" strike="noStrike" kern="1200" cap="none" spc="0" baseline="0" dirty="0">
                <a:solidFill>
                  <a:srgbClr val="404040"/>
                </a:solidFill>
                <a:uFillTx/>
                <a:latin typeface="Comic Sans MS" pitchFamily="66"/>
                <a:cs typeface="Times New Roman" pitchFamily="18"/>
              </a:rPr>
              <a:t> er viktig for å skape trygghet for alle barn. Det er forskjell på å sette tydelige grenser og det å krenke et barn. Kroppsspråk og stemmebruk kan være det som utgjør forskjellen. </a:t>
            </a: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r>
              <a:rPr lang="nb-NO" sz="1200" b="1" i="1" u="none" strike="noStrike" kern="1200" cap="none" spc="0" baseline="0" dirty="0">
                <a:solidFill>
                  <a:srgbClr val="404040"/>
                </a:solidFill>
                <a:uFillTx/>
                <a:latin typeface="Comic Sans MS" pitchFamily="66"/>
                <a:cs typeface="Times New Roman" pitchFamily="18"/>
              </a:rPr>
              <a:t>	Ros og positiv oppmerksomhet.</a:t>
            </a: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r>
              <a:rPr lang="nb-NO" sz="1200" b="0" i="1" u="none" strike="noStrike" kern="1200" cap="none" spc="0" baseline="0" dirty="0">
                <a:solidFill>
                  <a:srgbClr val="404040"/>
                </a:solidFill>
                <a:uFillTx/>
                <a:latin typeface="Comic Sans MS" pitchFamily="66"/>
                <a:cs typeface="Times New Roman" pitchFamily="18"/>
              </a:rPr>
              <a:t>	Vi voksne har fokus på ros og positiv forsterkning for å styrke atferd hos barna som 	vi ønsker mer av. Ved å forsterke denne atferden nedtoner man samtidig uønsket 	atferd. Vi erfarer at når barnet får mye positivt fra oss voksne vil den negative 	atferd avta. Ros, positiv tilbakemelding og oppmerksomhet, og kanskje i situasjoner 	der barnet minst forventer det, styrker god selvfølelse og mestringsfølelse. </a:t>
            </a: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endParaRPr lang="nb-NO" sz="1200" b="0" i="1" u="none" strike="noStrike" kern="1200" cap="none" spc="0" baseline="0" dirty="0">
              <a:solidFill>
                <a:srgbClr val="404040"/>
              </a:solidFill>
              <a:uFillTx/>
              <a:latin typeface="Comic Sans MS" pitchFamily="66"/>
              <a:cs typeface="Times New Roman" pitchFamily="18"/>
            </a:endParaRPr>
          </a:p>
          <a:p>
            <a:pPr marL="0" marR="0" lvl="0" indent="0" algn="l" defTabSz="914400" rtl="0" fontAlgn="auto" hangingPunct="0">
              <a:lnSpc>
                <a:spcPct val="100000"/>
              </a:lnSpc>
              <a:spcBef>
                <a:spcPts val="300"/>
              </a:spcBef>
              <a:spcAft>
                <a:spcPts val="0"/>
              </a:spcAft>
              <a:buNone/>
              <a:tabLst/>
              <a:defRPr sz="1800" b="0" i="0" u="none" strike="noStrike" kern="0" cap="none" spc="0" baseline="0">
                <a:solidFill>
                  <a:srgbClr val="000000"/>
                </a:solidFill>
                <a:uFillTx/>
              </a:defRPr>
            </a:pPr>
            <a:r>
              <a:rPr lang="nb-NO" sz="1200" b="0" i="1" u="none" strike="noStrike" kern="1200" cap="none" spc="0" baseline="0" dirty="0">
                <a:solidFill>
                  <a:srgbClr val="404040"/>
                </a:solidFill>
                <a:uFillTx/>
                <a:latin typeface="Comic Sans MS" pitchFamily="66"/>
                <a:cs typeface="Times New Roman" pitchFamily="18"/>
              </a:rPr>
              <a:t>                                                           </a:t>
            </a:r>
          </a:p>
        </p:txBody>
      </p:sp>
      <p:sp>
        <p:nvSpPr>
          <p:cNvPr id="5" name="Plassholder for lysbildenummer 4">
            <a:extLst>
              <a:ext uri="{FF2B5EF4-FFF2-40B4-BE49-F238E27FC236}">
                <a16:creationId xmlns:a16="http://schemas.microsoft.com/office/drawing/2014/main" id="{1207DD64-45AF-FD05-C658-12E331FE306F}"/>
              </a:ext>
            </a:extLst>
          </p:cNvPr>
          <p:cNvSpPr>
            <a:spLocks noGrp="1"/>
          </p:cNvSpPr>
          <p:nvPr>
            <p:ph type="sldNum" sz="quarter" idx="8"/>
          </p:nvPr>
        </p:nvSpPr>
        <p:spPr/>
        <p:txBody>
          <a:bodyPr/>
          <a:lstStyle/>
          <a:p>
            <a:pPr lvl="0"/>
            <a:fld id="{2B502B9F-B66B-4BBE-8C85-A6F5427AC58C}" type="slidenum">
              <a:rPr lang="nb-NO" smtClean="0"/>
              <a:t>7</a:t>
            </a:fld>
            <a:endParaRPr lang="nb-NO"/>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57">
    <p:bg>
      <p:bgPr>
        <a:blipFill>
          <a:blip r:embed="rId3"/>
          <a:tile sx="99996" sy="99996" algn="tl"/>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27174C-1F2A-93FB-7824-CB327C6FF778}"/>
              </a:ext>
            </a:extLst>
          </p:cNvPr>
          <p:cNvSpPr txBox="1">
            <a:spLocks noGrp="1"/>
          </p:cNvSpPr>
          <p:nvPr>
            <p:ph type="title"/>
          </p:nvPr>
        </p:nvSpPr>
        <p:spPr>
          <a:xfrm>
            <a:off x="609603" y="228600"/>
            <a:ext cx="8229600" cy="411159"/>
          </a:xfrm>
        </p:spPr>
        <p:txBody>
          <a:bodyPr/>
          <a:lstStyle/>
          <a:p>
            <a:pPr lvl="0"/>
            <a:r>
              <a:rPr lang="nb-NO" sz="1400" b="1" dirty="0">
                <a:latin typeface="Comic Sans MS" pitchFamily="66"/>
              </a:rPr>
              <a:t>BARNS MEDVIRKNING I BARNEHAGEN</a:t>
            </a:r>
          </a:p>
        </p:txBody>
      </p:sp>
      <p:sp>
        <p:nvSpPr>
          <p:cNvPr id="3" name="Plassholder for innhold 5">
            <a:extLst>
              <a:ext uri="{FF2B5EF4-FFF2-40B4-BE49-F238E27FC236}">
                <a16:creationId xmlns:a16="http://schemas.microsoft.com/office/drawing/2014/main" id="{0A7A6701-8CCB-C95C-B50E-C6729AA1344C}"/>
              </a:ext>
            </a:extLst>
          </p:cNvPr>
          <p:cNvSpPr txBox="1">
            <a:spLocks noGrp="1"/>
          </p:cNvSpPr>
          <p:nvPr>
            <p:ph idx="1"/>
          </p:nvPr>
        </p:nvSpPr>
        <p:spPr>
          <a:xfrm>
            <a:off x="457200" y="761996"/>
            <a:ext cx="5562596" cy="5364163"/>
          </a:xfrm>
        </p:spPr>
        <p:txBody>
          <a:bodyPr/>
          <a:lstStyle/>
          <a:p>
            <a:pPr lvl="0">
              <a:spcBef>
                <a:spcPts val="300"/>
              </a:spcBef>
              <a:buNone/>
            </a:pPr>
            <a:r>
              <a:rPr lang="nb-NO" sz="1200">
                <a:latin typeface="Comic Sans MS" pitchFamily="66"/>
              </a:rPr>
              <a:t>I vår barnehage er barns medvirkning viktig. Alle barn skal bli sett, hørt og </a:t>
            </a:r>
          </a:p>
          <a:p>
            <a:pPr lvl="0">
              <a:spcBef>
                <a:spcPts val="300"/>
              </a:spcBef>
              <a:buNone/>
            </a:pPr>
            <a:r>
              <a:rPr lang="nb-NO" sz="1200">
                <a:latin typeface="Comic Sans MS" pitchFamily="66"/>
              </a:rPr>
              <a:t>anerkjent for sine meninger og oppleve at deres meninger har betydning. </a:t>
            </a:r>
          </a:p>
          <a:p>
            <a:pPr lvl="0">
              <a:spcBef>
                <a:spcPts val="300"/>
              </a:spcBef>
              <a:buNone/>
            </a:pPr>
            <a:r>
              <a:rPr lang="nb-NO" sz="1200">
                <a:latin typeface="Comic Sans MS" pitchFamily="66"/>
              </a:rPr>
              <a:t>Barna skal få være med å si noe om hva de ønsker å gjøre i barnehagen. </a:t>
            </a:r>
          </a:p>
          <a:p>
            <a:pPr lvl="0">
              <a:spcBef>
                <a:spcPts val="300"/>
              </a:spcBef>
            </a:pPr>
            <a:endParaRPr lang="nb-NO" sz="1200">
              <a:latin typeface="Comic Sans MS" pitchFamily="66"/>
            </a:endParaRPr>
          </a:p>
          <a:p>
            <a:pPr lvl="0">
              <a:spcBef>
                <a:spcPts val="300"/>
              </a:spcBef>
              <a:buNone/>
            </a:pPr>
            <a:r>
              <a:rPr lang="nb-NO" sz="1200">
                <a:latin typeface="Comic Sans MS" pitchFamily="66"/>
              </a:rPr>
              <a:t>Medvirkning handler mye om respekt for hvert enkelt barn, det å ta barnet</a:t>
            </a:r>
          </a:p>
          <a:p>
            <a:pPr lvl="0">
              <a:spcBef>
                <a:spcPts val="300"/>
              </a:spcBef>
              <a:buNone/>
            </a:pPr>
            <a:r>
              <a:rPr lang="nb-NO" sz="1200">
                <a:latin typeface="Comic Sans MS" pitchFamily="66"/>
              </a:rPr>
              <a:t>på alvor. Det betyr i praksis at vi må være åpne for forslag fra barna om </a:t>
            </a:r>
          </a:p>
          <a:p>
            <a:pPr lvl="0">
              <a:spcBef>
                <a:spcPts val="300"/>
              </a:spcBef>
              <a:buNone/>
            </a:pPr>
            <a:r>
              <a:rPr lang="nb-NO" sz="1200">
                <a:latin typeface="Comic Sans MS" pitchFamily="66"/>
              </a:rPr>
              <a:t>aktivitet og nye temaer som vi voksne ikke allerede har satt på planen. Det </a:t>
            </a:r>
          </a:p>
          <a:p>
            <a:pPr lvl="0">
              <a:spcBef>
                <a:spcPts val="300"/>
              </a:spcBef>
              <a:buNone/>
            </a:pPr>
            <a:r>
              <a:rPr lang="nb-NO" sz="1200">
                <a:latin typeface="Comic Sans MS" pitchFamily="66"/>
              </a:rPr>
              <a:t>handler om å anerkjenne hvert enkelt barn og la deres tanker, </a:t>
            </a:r>
          </a:p>
          <a:p>
            <a:pPr lvl="0">
              <a:spcBef>
                <a:spcPts val="300"/>
              </a:spcBef>
              <a:buNone/>
            </a:pPr>
            <a:r>
              <a:rPr lang="nb-NO" sz="1200">
                <a:latin typeface="Comic Sans MS" pitchFamily="66"/>
              </a:rPr>
              <a:t>følelser og mening komme til uttrykk. I vår barnehage skal ikke barna få </a:t>
            </a:r>
          </a:p>
          <a:p>
            <a:pPr lvl="0">
              <a:spcBef>
                <a:spcPts val="300"/>
              </a:spcBef>
              <a:buNone/>
            </a:pPr>
            <a:r>
              <a:rPr lang="nb-NO" sz="1200">
                <a:latin typeface="Comic Sans MS" pitchFamily="66"/>
              </a:rPr>
              <a:t>bestemme alt selv, men de har rett til å erfare at deres stemme blir tatt </a:t>
            </a:r>
          </a:p>
          <a:p>
            <a:pPr lvl="0">
              <a:spcBef>
                <a:spcPts val="300"/>
              </a:spcBef>
              <a:buNone/>
            </a:pPr>
            <a:r>
              <a:rPr lang="nb-NO" sz="1200">
                <a:latin typeface="Comic Sans MS" pitchFamily="66"/>
              </a:rPr>
              <a:t>på alvor og har virkning i fellesskapet. Det å gjøre noe sammen som fører </a:t>
            </a:r>
          </a:p>
          <a:p>
            <a:pPr lvl="0">
              <a:spcBef>
                <a:spcPts val="300"/>
              </a:spcBef>
              <a:buNone/>
            </a:pPr>
            <a:r>
              <a:rPr lang="nb-NO" sz="1200">
                <a:latin typeface="Comic Sans MS" pitchFamily="66"/>
              </a:rPr>
              <a:t>til noe, at de er med på å påvirke at noe skjer, at de kjenner at egen </a:t>
            </a:r>
          </a:p>
          <a:p>
            <a:pPr lvl="0">
              <a:spcBef>
                <a:spcPts val="300"/>
              </a:spcBef>
              <a:buNone/>
            </a:pPr>
            <a:r>
              <a:rPr lang="nb-NO" sz="1200">
                <a:latin typeface="Comic Sans MS" pitchFamily="66"/>
              </a:rPr>
              <a:t>deltakelse kan bidra til endring. </a:t>
            </a:r>
          </a:p>
          <a:p>
            <a:pPr lvl="0">
              <a:spcBef>
                <a:spcPts val="300"/>
              </a:spcBef>
              <a:buNone/>
            </a:pPr>
            <a:endParaRPr lang="nb-NO" sz="1200">
              <a:latin typeface="Comic Sans MS" pitchFamily="66"/>
            </a:endParaRPr>
          </a:p>
          <a:p>
            <a:pPr lvl="0">
              <a:spcBef>
                <a:spcPts val="300"/>
              </a:spcBef>
              <a:buNone/>
            </a:pPr>
            <a:r>
              <a:rPr lang="nb-NO" sz="1200">
                <a:latin typeface="Comic Sans MS" pitchFamily="66"/>
              </a:rPr>
              <a:t>Barnets synspunkter skal vektlegges i samsvar med dets alder og  </a:t>
            </a:r>
          </a:p>
          <a:p>
            <a:pPr lvl="0">
              <a:spcBef>
                <a:spcPts val="300"/>
              </a:spcBef>
              <a:buNone/>
            </a:pPr>
            <a:r>
              <a:rPr lang="nb-NO" sz="1200">
                <a:latin typeface="Comic Sans MS" pitchFamily="66"/>
              </a:rPr>
              <a:t>modenhet. Både kroppslig og språklig gir barna uttrykk for hvordan de har   </a:t>
            </a:r>
          </a:p>
          <a:p>
            <a:pPr lvl="0">
              <a:spcBef>
                <a:spcPts val="300"/>
              </a:spcBef>
              <a:buNone/>
            </a:pPr>
            <a:r>
              <a:rPr lang="nb-NO" sz="1200">
                <a:latin typeface="Comic Sans MS" pitchFamily="66"/>
              </a:rPr>
              <a:t>det. De voksne må lytte og prøve å tolke deres kroppsspråk og være </a:t>
            </a:r>
          </a:p>
          <a:p>
            <a:pPr lvl="0">
              <a:spcBef>
                <a:spcPts val="300"/>
              </a:spcBef>
              <a:buNone/>
            </a:pPr>
            <a:r>
              <a:rPr lang="nb-NO" sz="1200">
                <a:latin typeface="Comic Sans MS" pitchFamily="66"/>
              </a:rPr>
              <a:t>observante i forhold til deres handlinger, estetiske uttrykk og etter hvert </a:t>
            </a:r>
          </a:p>
          <a:p>
            <a:pPr lvl="0">
              <a:spcBef>
                <a:spcPts val="300"/>
              </a:spcBef>
              <a:buNone/>
            </a:pPr>
            <a:r>
              <a:rPr lang="nb-NO" sz="1200">
                <a:latin typeface="Comic Sans MS" pitchFamily="66"/>
              </a:rPr>
              <a:t>også deres verbale språk.</a:t>
            </a:r>
          </a:p>
          <a:p>
            <a:pPr lvl="0">
              <a:spcBef>
                <a:spcPts val="300"/>
              </a:spcBef>
              <a:buNone/>
            </a:pPr>
            <a:endParaRPr lang="nb-NO" sz="1200">
              <a:latin typeface="Comic Sans MS" pitchFamily="66"/>
            </a:endParaRPr>
          </a:p>
          <a:p>
            <a:pPr lvl="0">
              <a:spcBef>
                <a:spcPts val="300"/>
              </a:spcBef>
              <a:buNone/>
            </a:pPr>
            <a:r>
              <a:rPr lang="nb-NO" sz="1200">
                <a:latin typeface="Comic Sans MS" pitchFamily="66"/>
              </a:rPr>
              <a:t>I Holtet Barnehage gir vi barna reelle valg innenfor visse grenser, og </a:t>
            </a:r>
          </a:p>
          <a:p>
            <a:pPr lvl="0">
              <a:spcBef>
                <a:spcPts val="300"/>
              </a:spcBef>
              <a:buNone/>
            </a:pPr>
            <a:r>
              <a:rPr lang="nb-NO" sz="1200">
                <a:latin typeface="Comic Sans MS" pitchFamily="66"/>
              </a:rPr>
              <a:t>de må få valgmuligheter ut fra deres modenhet og evne til mestring, som</a:t>
            </a:r>
          </a:p>
          <a:p>
            <a:pPr lvl="0">
              <a:spcBef>
                <a:spcPts val="300"/>
              </a:spcBef>
              <a:buNone/>
            </a:pPr>
            <a:r>
              <a:rPr lang="nb-NO" sz="1200">
                <a:latin typeface="Comic Sans MS" pitchFamily="66"/>
              </a:rPr>
              <a:t>for eksempel om de vil ha de røde eller blå vottene når de går ut, ikke om </a:t>
            </a:r>
          </a:p>
          <a:p>
            <a:pPr lvl="0">
              <a:spcBef>
                <a:spcPts val="300"/>
              </a:spcBef>
              <a:buNone/>
            </a:pPr>
            <a:r>
              <a:rPr lang="nb-NO" sz="1200">
                <a:latin typeface="Comic Sans MS" pitchFamily="66"/>
              </a:rPr>
              <a:t>de vil gå ut når dette allerede er bestemt.</a:t>
            </a:r>
          </a:p>
          <a:p>
            <a:pPr lvl="0">
              <a:spcBef>
                <a:spcPts val="300"/>
              </a:spcBef>
              <a:buNone/>
            </a:pPr>
            <a:r>
              <a:rPr lang="nb-NO" sz="1200">
                <a:latin typeface="Comic Sans MS" pitchFamily="66"/>
              </a:rPr>
              <a:t> </a:t>
            </a:r>
          </a:p>
        </p:txBody>
      </p:sp>
      <p:sp>
        <p:nvSpPr>
          <p:cNvPr id="4" name="Plassholder for innhold 7">
            <a:extLst>
              <a:ext uri="{FF2B5EF4-FFF2-40B4-BE49-F238E27FC236}">
                <a16:creationId xmlns:a16="http://schemas.microsoft.com/office/drawing/2014/main" id="{7A3661D3-6EE0-B122-26E3-A665B1650A32}"/>
              </a:ext>
            </a:extLst>
          </p:cNvPr>
          <p:cNvSpPr txBox="1">
            <a:spLocks noGrp="1"/>
          </p:cNvSpPr>
          <p:nvPr>
            <p:ph idx="2"/>
          </p:nvPr>
        </p:nvSpPr>
        <p:spPr>
          <a:xfrm>
            <a:off x="6019807" y="3785590"/>
            <a:ext cx="2819396" cy="2590796"/>
          </a:xfrm>
          <a:ln w="9528">
            <a:solidFill>
              <a:srgbClr val="009A46"/>
            </a:solidFill>
            <a:prstDash val="solid"/>
            <a:miter/>
          </a:ln>
        </p:spPr>
        <p:txBody>
          <a:bodyPr/>
          <a:lstStyle/>
          <a:p>
            <a:pPr lvl="0">
              <a:spcBef>
                <a:spcPts val="300"/>
              </a:spcBef>
              <a:buNone/>
            </a:pPr>
            <a:r>
              <a:rPr lang="nb-NO" sz="1100" b="1" i="1" dirty="0">
                <a:solidFill>
                  <a:srgbClr val="0D0D0D"/>
                </a:solidFill>
                <a:latin typeface="Comic Sans MS" pitchFamily="66"/>
              </a:rPr>
              <a:t>Når vi spør barna om noe, så er vi </a:t>
            </a:r>
          </a:p>
          <a:p>
            <a:pPr lvl="0">
              <a:spcBef>
                <a:spcPts val="300"/>
              </a:spcBef>
              <a:buNone/>
            </a:pPr>
            <a:r>
              <a:rPr lang="nb-NO" sz="1100" b="1" i="1" dirty="0">
                <a:solidFill>
                  <a:srgbClr val="0D0D0D"/>
                </a:solidFill>
                <a:latin typeface="Comic Sans MS" pitchFamily="66"/>
              </a:rPr>
              <a:t>forberedt på å følge opp</a:t>
            </a:r>
          </a:p>
          <a:p>
            <a:pPr lvl="0">
              <a:spcBef>
                <a:spcPts val="300"/>
              </a:spcBef>
              <a:buNone/>
            </a:pPr>
            <a:r>
              <a:rPr lang="nb-NO" sz="1100" b="1" i="1" dirty="0">
                <a:solidFill>
                  <a:srgbClr val="0D0D0D"/>
                </a:solidFill>
                <a:latin typeface="Comic Sans MS" pitchFamily="66"/>
              </a:rPr>
              <a:t>barnas svar. </a:t>
            </a:r>
          </a:p>
          <a:p>
            <a:pPr lvl="0">
              <a:spcBef>
                <a:spcPts val="300"/>
              </a:spcBef>
              <a:buNone/>
            </a:pPr>
            <a:r>
              <a:rPr lang="nb-NO" sz="1100" b="1" i="1" dirty="0">
                <a:solidFill>
                  <a:srgbClr val="0D0D0D"/>
                </a:solidFill>
                <a:latin typeface="Comic Sans MS" pitchFamily="66"/>
              </a:rPr>
              <a:t>Barna skal få medvirke ut fra deres </a:t>
            </a:r>
          </a:p>
          <a:p>
            <a:pPr lvl="0">
              <a:spcBef>
                <a:spcPts val="300"/>
              </a:spcBef>
              <a:buNone/>
            </a:pPr>
            <a:r>
              <a:rPr lang="nb-NO" sz="1100" b="1" i="1" dirty="0">
                <a:solidFill>
                  <a:srgbClr val="0D0D0D"/>
                </a:solidFill>
                <a:latin typeface="Comic Sans MS" pitchFamily="66"/>
              </a:rPr>
              <a:t>ståsted, det de har forutsetninger </a:t>
            </a:r>
          </a:p>
          <a:p>
            <a:pPr lvl="0">
              <a:spcBef>
                <a:spcPts val="300"/>
              </a:spcBef>
              <a:buNone/>
            </a:pPr>
            <a:r>
              <a:rPr lang="nb-NO" sz="1100" b="1" i="1" dirty="0">
                <a:solidFill>
                  <a:srgbClr val="0D0D0D"/>
                </a:solidFill>
                <a:latin typeface="Comic Sans MS" pitchFamily="66"/>
              </a:rPr>
              <a:t>for å gjøre. Vi voksne må se hva som </a:t>
            </a:r>
          </a:p>
          <a:p>
            <a:pPr lvl="0">
              <a:spcBef>
                <a:spcPts val="300"/>
              </a:spcBef>
              <a:buNone/>
            </a:pPr>
            <a:r>
              <a:rPr lang="nb-NO" sz="1100" b="1" i="1" dirty="0">
                <a:solidFill>
                  <a:srgbClr val="0D0D0D"/>
                </a:solidFill>
                <a:latin typeface="Comic Sans MS" pitchFamily="66"/>
              </a:rPr>
              <a:t>gir mening for barna og planlegge </a:t>
            </a:r>
          </a:p>
          <a:p>
            <a:pPr lvl="0">
              <a:spcBef>
                <a:spcPts val="300"/>
              </a:spcBef>
              <a:buNone/>
            </a:pPr>
            <a:r>
              <a:rPr lang="nb-NO" sz="1100" b="1" i="1" dirty="0">
                <a:solidFill>
                  <a:srgbClr val="0D0D0D"/>
                </a:solidFill>
                <a:latin typeface="Comic Sans MS" pitchFamily="66"/>
              </a:rPr>
              <a:t>dagene ut fra dette. Vi skal være </a:t>
            </a:r>
          </a:p>
          <a:p>
            <a:pPr lvl="0">
              <a:spcBef>
                <a:spcPts val="300"/>
              </a:spcBef>
              <a:buNone/>
            </a:pPr>
            <a:r>
              <a:rPr lang="nb-NO" sz="1100" b="1" i="1" dirty="0">
                <a:solidFill>
                  <a:srgbClr val="0D0D0D"/>
                </a:solidFill>
                <a:latin typeface="Comic Sans MS" pitchFamily="66"/>
              </a:rPr>
              <a:t>aktive, deltakende og fleksible </a:t>
            </a:r>
          </a:p>
          <a:p>
            <a:pPr lvl="0">
              <a:spcBef>
                <a:spcPts val="300"/>
              </a:spcBef>
              <a:buNone/>
            </a:pPr>
            <a:r>
              <a:rPr lang="nb-NO" sz="1100" b="1" i="1" dirty="0">
                <a:solidFill>
                  <a:srgbClr val="0D0D0D"/>
                </a:solidFill>
                <a:latin typeface="Comic Sans MS" pitchFamily="66"/>
              </a:rPr>
              <a:t>voksne som finner gode løsninger i </a:t>
            </a:r>
          </a:p>
          <a:p>
            <a:pPr lvl="0">
              <a:spcBef>
                <a:spcPts val="300"/>
              </a:spcBef>
              <a:buNone/>
            </a:pPr>
            <a:r>
              <a:rPr lang="nb-NO" sz="1100" b="1" i="1" dirty="0">
                <a:solidFill>
                  <a:srgbClr val="0D0D0D"/>
                </a:solidFill>
                <a:latin typeface="Comic Sans MS" pitchFamily="66"/>
              </a:rPr>
              <a:t>hverdagen. </a:t>
            </a:r>
          </a:p>
          <a:p>
            <a:pPr lvl="0">
              <a:spcBef>
                <a:spcPts val="300"/>
              </a:spcBef>
            </a:pPr>
            <a:endParaRPr lang="nb-NO" sz="1200" dirty="0">
              <a:latin typeface="Comic Sans MS" pitchFamily="66"/>
            </a:endParaRPr>
          </a:p>
        </p:txBody>
      </p:sp>
      <p:pic>
        <p:nvPicPr>
          <p:cNvPr id="5" name="Bilde 4" descr="Et bilde som inneholder utendørs, klær, grunn, person&#10;&#10;Automatisk generert beskrivelse">
            <a:extLst>
              <a:ext uri="{FF2B5EF4-FFF2-40B4-BE49-F238E27FC236}">
                <a16:creationId xmlns:a16="http://schemas.microsoft.com/office/drawing/2014/main" id="{74F434AC-1112-1600-15ED-C09AB89C4F6E}"/>
              </a:ext>
            </a:extLst>
          </p:cNvPr>
          <p:cNvPicPr>
            <a:picLocks noChangeAspect="1"/>
          </p:cNvPicPr>
          <p:nvPr/>
        </p:nvPicPr>
        <p:blipFill>
          <a:blip r:embed="rId4"/>
          <a:srcRect/>
          <a:stretch>
            <a:fillRect/>
          </a:stretch>
        </p:blipFill>
        <p:spPr>
          <a:xfrm>
            <a:off x="6374167" y="802476"/>
            <a:ext cx="1981203" cy="2641601"/>
          </a:xfrm>
          <a:prstGeom prst="rect">
            <a:avLst/>
          </a:prstGeom>
          <a:noFill/>
          <a:ln cap="flat">
            <a:noFill/>
          </a:ln>
        </p:spPr>
      </p:pic>
      <p:sp>
        <p:nvSpPr>
          <p:cNvPr id="7" name="Plassholder for lysbildenummer 6">
            <a:extLst>
              <a:ext uri="{FF2B5EF4-FFF2-40B4-BE49-F238E27FC236}">
                <a16:creationId xmlns:a16="http://schemas.microsoft.com/office/drawing/2014/main" id="{5C90CC01-CFA1-BDA1-2DD9-544E6BED2B1F}"/>
              </a:ext>
            </a:extLst>
          </p:cNvPr>
          <p:cNvSpPr>
            <a:spLocks noGrp="1"/>
          </p:cNvSpPr>
          <p:nvPr>
            <p:ph type="sldNum" sz="quarter" idx="8"/>
          </p:nvPr>
        </p:nvSpPr>
        <p:spPr/>
        <p:txBody>
          <a:bodyPr/>
          <a:lstStyle/>
          <a:p>
            <a:pPr lvl="0"/>
            <a:fld id="{4F85CE72-13B4-4657-8B68-D54865910540}" type="slidenum">
              <a:rPr lang="nb-NO" smtClean="0"/>
              <a:t>8</a:t>
            </a:fld>
            <a:endParaRPr lang="nb-NO"/>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D99A5FB1-FD9E-40AA-1046-6119735291C0}"/>
              </a:ext>
            </a:extLst>
          </p:cNvPr>
          <p:cNvSpPr txBox="1">
            <a:spLocks noGrp="1"/>
          </p:cNvSpPr>
          <p:nvPr>
            <p:ph idx="1"/>
          </p:nvPr>
        </p:nvSpPr>
        <p:spPr>
          <a:xfrm>
            <a:off x="436874" y="1023935"/>
            <a:ext cx="3886200" cy="5439009"/>
          </a:xfrm>
          <a:solidFill>
            <a:srgbClr val="7575D1"/>
          </a:solidFill>
        </p:spPr>
        <p:txBody>
          <a:bodyPr/>
          <a:lstStyle/>
          <a:p>
            <a:pPr marL="0" lvl="0" indent="0">
              <a:lnSpc>
                <a:spcPct val="107000"/>
              </a:lnSpc>
              <a:spcBef>
                <a:spcPts val="290"/>
              </a:spcBef>
              <a:spcAft>
                <a:spcPts val="800"/>
              </a:spcAft>
              <a:buNone/>
            </a:pPr>
            <a:r>
              <a:rPr lang="nb-NO" sz="1200" b="1" kern="1200" dirty="0">
                <a:latin typeface="Comic Sans MS" pitchFamily="66"/>
                <a:cs typeface="Times New Roman" pitchFamily="18"/>
              </a:rPr>
              <a:t>I vår barnehage har vi et mål at all personale skal være lydhør og oppmerksom på barns behov og følelser. Vi vil skape trygghet og gode relasjoner mellom barn og voksne. Når små barn begynner i barnehagen har de lite verbalt språk. De kommuniserer ved å bruke lyder og kroppsspråk. Det er da viktig at de voksne er oppmerksom på hva barna prøver å kommunisere. Det er viktig å ta barna på alvor å gi dem trygghet</a:t>
            </a:r>
            <a:r>
              <a:rPr lang="nb-NO" sz="1200" kern="1200" dirty="0">
                <a:latin typeface="Comic Sans MS" pitchFamily="66"/>
                <a:cs typeface="Times New Roman" pitchFamily="18"/>
              </a:rPr>
              <a:t>. </a:t>
            </a:r>
          </a:p>
          <a:p>
            <a:pPr marL="0" lvl="0" indent="0">
              <a:lnSpc>
                <a:spcPct val="107000"/>
              </a:lnSpc>
              <a:spcBef>
                <a:spcPts val="290"/>
              </a:spcBef>
              <a:spcAft>
                <a:spcPts val="800"/>
              </a:spcAft>
              <a:buNone/>
            </a:pPr>
            <a:r>
              <a:rPr lang="nb-NO" sz="1200" kern="1200" dirty="0">
                <a:latin typeface="Comic Sans MS" pitchFamily="66"/>
                <a:cs typeface="Times New Roman" pitchFamily="18"/>
              </a:rPr>
              <a:t>Ved å: </a:t>
            </a:r>
          </a:p>
          <a:p>
            <a:pPr marL="0" lvl="0" indent="0">
              <a:lnSpc>
                <a:spcPct val="107000"/>
              </a:lnSpc>
              <a:spcBef>
                <a:spcPts val="290"/>
              </a:spcBef>
              <a:spcAft>
                <a:spcPts val="800"/>
              </a:spcAft>
              <a:buNone/>
            </a:pPr>
            <a:r>
              <a:rPr lang="nb-NO" sz="1200" i="1" kern="1200" dirty="0">
                <a:latin typeface="Comic Sans MS" pitchFamily="66"/>
                <a:cs typeface="Times New Roman" pitchFamily="18"/>
              </a:rPr>
              <a:t>- Være gode rollemodeller.</a:t>
            </a:r>
          </a:p>
          <a:p>
            <a:pPr marL="0" lvl="0" indent="0">
              <a:lnSpc>
                <a:spcPct val="107000"/>
              </a:lnSpc>
              <a:spcBef>
                <a:spcPts val="290"/>
              </a:spcBef>
              <a:spcAft>
                <a:spcPts val="800"/>
              </a:spcAft>
              <a:buNone/>
            </a:pPr>
            <a:r>
              <a:rPr lang="nb-NO" sz="1200" i="1" kern="1200" dirty="0">
                <a:latin typeface="Comic Sans MS" pitchFamily="66"/>
                <a:cs typeface="Times New Roman" pitchFamily="18"/>
              </a:rPr>
              <a:t>-Lytte til dem. </a:t>
            </a:r>
          </a:p>
          <a:p>
            <a:pPr marL="0" lvl="0" indent="0">
              <a:lnSpc>
                <a:spcPct val="107000"/>
              </a:lnSpc>
              <a:spcBef>
                <a:spcPts val="290"/>
              </a:spcBef>
              <a:spcAft>
                <a:spcPts val="800"/>
              </a:spcAft>
              <a:buNone/>
            </a:pPr>
            <a:r>
              <a:rPr lang="nb-NO" sz="1200" i="1" kern="1200" dirty="0">
                <a:latin typeface="Comic Sans MS" pitchFamily="66"/>
                <a:cs typeface="Times New Roman" pitchFamily="18"/>
              </a:rPr>
              <a:t>- Være tilstedeværende.</a:t>
            </a:r>
          </a:p>
          <a:p>
            <a:pPr marL="0" lvl="0" indent="0">
              <a:lnSpc>
                <a:spcPct val="107000"/>
              </a:lnSpc>
              <a:spcBef>
                <a:spcPts val="290"/>
              </a:spcBef>
              <a:spcAft>
                <a:spcPts val="800"/>
              </a:spcAft>
              <a:buNone/>
            </a:pPr>
            <a:r>
              <a:rPr lang="nb-NO" sz="1200" i="1" kern="1200" dirty="0">
                <a:latin typeface="Comic Sans MS" pitchFamily="66"/>
                <a:cs typeface="Times New Roman" pitchFamily="18"/>
              </a:rPr>
              <a:t>-Legge til rette for lek ute og inne. </a:t>
            </a:r>
          </a:p>
          <a:p>
            <a:pPr marL="0" lvl="0" indent="0">
              <a:lnSpc>
                <a:spcPct val="107000"/>
              </a:lnSpc>
              <a:spcBef>
                <a:spcPts val="290"/>
              </a:spcBef>
              <a:spcAft>
                <a:spcPts val="800"/>
              </a:spcAft>
              <a:buNone/>
            </a:pPr>
            <a:r>
              <a:rPr lang="nb-NO" sz="1200" i="1" kern="1200" dirty="0">
                <a:latin typeface="Comic Sans MS" pitchFamily="66"/>
                <a:cs typeface="Times New Roman" pitchFamily="18"/>
              </a:rPr>
              <a:t>-Anerkjenne barnet for den de er. </a:t>
            </a:r>
          </a:p>
          <a:p>
            <a:pPr marL="0" lvl="0" indent="0">
              <a:lnSpc>
                <a:spcPct val="107000"/>
              </a:lnSpc>
              <a:spcBef>
                <a:spcPts val="290"/>
              </a:spcBef>
              <a:spcAft>
                <a:spcPts val="800"/>
              </a:spcAft>
              <a:buNone/>
            </a:pPr>
            <a:r>
              <a:rPr lang="nb-NO" sz="1200" i="1" kern="1200" dirty="0">
                <a:latin typeface="Comic Sans MS" pitchFamily="66"/>
                <a:cs typeface="Times New Roman" pitchFamily="18"/>
              </a:rPr>
              <a:t>-Gi dem omsorg og nærhet. </a:t>
            </a:r>
          </a:p>
          <a:p>
            <a:pPr marL="0" lvl="0" indent="0">
              <a:lnSpc>
                <a:spcPct val="107000"/>
              </a:lnSpc>
              <a:spcBef>
                <a:spcPts val="290"/>
              </a:spcBef>
              <a:spcAft>
                <a:spcPts val="800"/>
              </a:spcAft>
              <a:buNone/>
            </a:pPr>
            <a:r>
              <a:rPr lang="nb-NO" sz="1200" i="1" kern="1200" dirty="0">
                <a:latin typeface="Comic Sans MS" pitchFamily="66"/>
                <a:cs typeface="Times New Roman" pitchFamily="18"/>
              </a:rPr>
              <a:t>-Være ydmyk og lydhør.</a:t>
            </a:r>
            <a:endParaRPr lang="nb-NO" sz="1200" kern="1200" dirty="0">
              <a:latin typeface="Comic Sans MS" pitchFamily="66"/>
              <a:cs typeface="Times New Roman" pitchFamily="18"/>
            </a:endParaRPr>
          </a:p>
          <a:p>
            <a:pPr marL="0" lvl="0" indent="0">
              <a:lnSpc>
                <a:spcPct val="107000"/>
              </a:lnSpc>
              <a:spcBef>
                <a:spcPts val="290"/>
              </a:spcBef>
              <a:spcAft>
                <a:spcPts val="800"/>
              </a:spcAft>
              <a:buNone/>
            </a:pPr>
            <a:r>
              <a:rPr lang="nb-NO" sz="1200" b="1" kern="1200" dirty="0">
                <a:latin typeface="Comic Sans MS" pitchFamily="66"/>
                <a:cs typeface="Times New Roman" pitchFamily="18"/>
              </a:rPr>
              <a:t>Dette er viktige grunnsteiner for videre utvikling og selvstendighet. </a:t>
            </a:r>
          </a:p>
          <a:p>
            <a:pPr lvl="0">
              <a:spcBef>
                <a:spcPts val="300"/>
              </a:spcBef>
              <a:buNone/>
            </a:pPr>
            <a:endParaRPr lang="nb-NO" sz="1200" dirty="0">
              <a:latin typeface="Comic Sans MS" pitchFamily="66"/>
            </a:endParaRPr>
          </a:p>
        </p:txBody>
      </p:sp>
      <p:sp>
        <p:nvSpPr>
          <p:cNvPr id="3" name="Tittel 3">
            <a:extLst>
              <a:ext uri="{FF2B5EF4-FFF2-40B4-BE49-F238E27FC236}">
                <a16:creationId xmlns:a16="http://schemas.microsoft.com/office/drawing/2014/main" id="{06D8F09E-4E75-9B53-6637-C7B4D0DCC805}"/>
              </a:ext>
            </a:extLst>
          </p:cNvPr>
          <p:cNvSpPr txBox="1">
            <a:spLocks noGrp="1"/>
          </p:cNvSpPr>
          <p:nvPr>
            <p:ph type="title"/>
          </p:nvPr>
        </p:nvSpPr>
        <p:spPr>
          <a:xfrm>
            <a:off x="495298" y="292395"/>
            <a:ext cx="8153403" cy="563563"/>
          </a:xfrm>
        </p:spPr>
        <p:txBody>
          <a:bodyPr/>
          <a:lstStyle/>
          <a:p>
            <a:pPr lvl="0"/>
            <a:r>
              <a:rPr lang="nb-NO" sz="1400" b="1" dirty="0">
                <a:latin typeface="Comic Sans MS" panose="030F0702030302020204" pitchFamily="66" charset="0"/>
              </a:rPr>
              <a:t>DE YNGSTE BARNA I BARNEHAGEN </a:t>
            </a:r>
          </a:p>
        </p:txBody>
      </p:sp>
      <p:pic>
        <p:nvPicPr>
          <p:cNvPr id="4" name="Bilde 5" descr="Et bilde som inneholder utendørs, sko, klær, hus&#10;&#10;Automatisk generert beskrivelse">
            <a:extLst>
              <a:ext uri="{FF2B5EF4-FFF2-40B4-BE49-F238E27FC236}">
                <a16:creationId xmlns:a16="http://schemas.microsoft.com/office/drawing/2014/main" id="{9C96C719-3BD9-2D16-4371-30E9A2EA899B}"/>
              </a:ext>
            </a:extLst>
          </p:cNvPr>
          <p:cNvPicPr>
            <a:picLocks noChangeAspect="1"/>
          </p:cNvPicPr>
          <p:nvPr/>
        </p:nvPicPr>
        <p:blipFill>
          <a:blip r:embed="rId3"/>
          <a:srcRect/>
          <a:stretch>
            <a:fillRect/>
          </a:stretch>
        </p:blipFill>
        <p:spPr>
          <a:xfrm>
            <a:off x="4662980" y="1023935"/>
            <a:ext cx="3985721" cy="3773010"/>
          </a:xfrm>
          <a:prstGeom prst="rect">
            <a:avLst/>
          </a:prstGeom>
          <a:noFill/>
          <a:ln cap="flat">
            <a:noFill/>
          </a:ln>
        </p:spPr>
      </p:pic>
      <p:sp>
        <p:nvSpPr>
          <p:cNvPr id="6" name="Plassholder for lysbildenummer 5">
            <a:extLst>
              <a:ext uri="{FF2B5EF4-FFF2-40B4-BE49-F238E27FC236}">
                <a16:creationId xmlns:a16="http://schemas.microsoft.com/office/drawing/2014/main" id="{67B767AA-B1C5-C8D3-4E02-66C29ACD4A31}"/>
              </a:ext>
            </a:extLst>
          </p:cNvPr>
          <p:cNvSpPr>
            <a:spLocks noGrp="1"/>
          </p:cNvSpPr>
          <p:nvPr>
            <p:ph type="sldNum" sz="quarter" idx="8"/>
          </p:nvPr>
        </p:nvSpPr>
        <p:spPr/>
        <p:txBody>
          <a:bodyPr/>
          <a:lstStyle/>
          <a:p>
            <a:pPr lvl="0"/>
            <a:fld id="{4F85CE72-13B4-4657-8B68-D54865910540}" type="slidenum">
              <a:rPr lang="nb-NO" smtClean="0"/>
              <a:t>9</a:t>
            </a:fld>
            <a:endParaRPr lang="nb-NO"/>
          </a:p>
        </p:txBody>
      </p:sp>
    </p:spTree>
  </p:cSld>
  <p:clrMapOvr>
    <a:masterClrMapping/>
  </p:clrMapOvr>
</p:sld>
</file>

<file path=ppt/theme/theme1.xml><?xml version="1.0" encoding="utf-8"?>
<a:theme xmlns:a="http://schemas.openxmlformats.org/drawingml/2006/main" name="Standard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24646</TotalTime>
  <Words>6596</Words>
  <Application>Microsoft Office PowerPoint</Application>
  <PresentationFormat>Skjermfremvisning (4:3)</PresentationFormat>
  <Paragraphs>585</Paragraphs>
  <Slides>24</Slides>
  <Notes>14</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24</vt:i4>
      </vt:variant>
    </vt:vector>
  </HeadingPairs>
  <TitlesOfParts>
    <vt:vector size="30" baseType="lpstr">
      <vt:lpstr>Arial</vt:lpstr>
      <vt:lpstr>Calibri</vt:lpstr>
      <vt:lpstr>Comic Sans MS</vt:lpstr>
      <vt:lpstr>Courier New</vt:lpstr>
      <vt:lpstr>Times New Roman</vt:lpstr>
      <vt:lpstr>Standard utforming</vt:lpstr>
      <vt:lpstr>   </vt:lpstr>
      <vt:lpstr>INNHOLDSFORTEGNELSE</vt:lpstr>
      <vt:lpstr>INNLEDNING</vt:lpstr>
      <vt:lpstr>VERDIGRUNNLAGET FOR HOLTET BARNEHAGE</vt:lpstr>
      <vt:lpstr>PowerPoint-presentasjon</vt:lpstr>
      <vt:lpstr>LIVSMESTRING OG PSYKISK HELSE</vt:lpstr>
      <vt:lpstr>PowerPoint-presentasjon</vt:lpstr>
      <vt:lpstr>BARNS MEDVIRKNING I BARNEHAGEN</vt:lpstr>
      <vt:lpstr>DE YNGSTE BARNA I BARNEHAGEN </vt:lpstr>
      <vt:lpstr>FØRSKOLETILBUDET VÅRT</vt:lpstr>
      <vt:lpstr>PowerPoint-presentasjon</vt:lpstr>
      <vt:lpstr>BARNEHAGEN OG LIKESTILLING/LIKEVERD</vt:lpstr>
      <vt:lpstr>ROLLEMODELLER I BARNEHAGEN </vt:lpstr>
      <vt:lpstr>FORELDRESAMARBEID </vt:lpstr>
      <vt:lpstr>SPRÅKUTVIKLING</vt:lpstr>
      <vt:lpstr>PowerPoint-presentasjon</vt:lpstr>
      <vt:lpstr>PowerPoint-presentasjon</vt:lpstr>
      <vt:lpstr>PowerPoint-presentasjon</vt:lpstr>
      <vt:lpstr>NATUR OG MILJØ</vt:lpstr>
      <vt:lpstr>PowerPoint-presentasjon</vt:lpstr>
      <vt:lpstr>Barnehagens digitale praksis</vt:lpstr>
      <vt:lpstr>PowerPoint-presentasjon</vt:lpstr>
      <vt:lpstr>PowerPoint-presentasjon</vt:lpstr>
      <vt:lpstr>Organisasjonen Holtet Barnehage 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dc:creator>
  <cp:lastModifiedBy>Anne Jenssen</cp:lastModifiedBy>
  <cp:revision>1096</cp:revision>
  <cp:lastPrinted>2023-08-15T09:53:40Z</cp:lastPrinted>
  <dcterms:created xsi:type="dcterms:W3CDTF">1601-01-01T00:00:00Z</dcterms:created>
  <dcterms:modified xsi:type="dcterms:W3CDTF">2023-08-18T11:42:23Z</dcterms:modified>
</cp:coreProperties>
</file>